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68"/>
  </p:notesMasterIdLst>
  <p:sldIdLst>
    <p:sldId id="258" r:id="rId5"/>
    <p:sldId id="289" r:id="rId6"/>
    <p:sldId id="290" r:id="rId7"/>
    <p:sldId id="291" r:id="rId8"/>
    <p:sldId id="284" r:id="rId9"/>
    <p:sldId id="285" r:id="rId10"/>
    <p:sldId id="328" r:id="rId11"/>
    <p:sldId id="292" r:id="rId12"/>
    <p:sldId id="293" r:id="rId13"/>
    <p:sldId id="330" r:id="rId14"/>
    <p:sldId id="294" r:id="rId15"/>
    <p:sldId id="331" r:id="rId16"/>
    <p:sldId id="295" r:id="rId17"/>
    <p:sldId id="296" r:id="rId18"/>
    <p:sldId id="297" r:id="rId19"/>
    <p:sldId id="298" r:id="rId20"/>
    <p:sldId id="299" r:id="rId21"/>
    <p:sldId id="300" r:id="rId22"/>
    <p:sldId id="329" r:id="rId23"/>
    <p:sldId id="332" r:id="rId24"/>
    <p:sldId id="343" r:id="rId25"/>
    <p:sldId id="301" r:id="rId26"/>
    <p:sldId id="302" r:id="rId27"/>
    <p:sldId id="303" r:id="rId28"/>
    <p:sldId id="304" r:id="rId29"/>
    <p:sldId id="305" r:id="rId30"/>
    <p:sldId id="306" r:id="rId31"/>
    <p:sldId id="307" r:id="rId32"/>
    <p:sldId id="308" r:id="rId33"/>
    <p:sldId id="333" r:id="rId34"/>
    <p:sldId id="268" r:id="rId35"/>
    <p:sldId id="269" r:id="rId36"/>
    <p:sldId id="270" r:id="rId37"/>
    <p:sldId id="273" r:id="rId38"/>
    <p:sldId id="272" r:id="rId39"/>
    <p:sldId id="283" r:id="rId40"/>
    <p:sldId id="342" r:id="rId41"/>
    <p:sldId id="274" r:id="rId42"/>
    <p:sldId id="287" r:id="rId43"/>
    <p:sldId id="334" r:id="rId44"/>
    <p:sldId id="323" r:id="rId45"/>
    <p:sldId id="324" r:id="rId46"/>
    <p:sldId id="325" r:id="rId47"/>
    <p:sldId id="326" r:id="rId48"/>
    <p:sldId id="327" r:id="rId49"/>
    <p:sldId id="344" r:id="rId50"/>
    <p:sldId id="335" r:id="rId51"/>
    <p:sldId id="316" r:id="rId52"/>
    <p:sldId id="317" r:id="rId53"/>
    <p:sldId id="318" r:id="rId54"/>
    <p:sldId id="337" r:id="rId55"/>
    <p:sldId id="336" r:id="rId56"/>
    <p:sldId id="339" r:id="rId57"/>
    <p:sldId id="338" r:id="rId58"/>
    <p:sldId id="319" r:id="rId59"/>
    <p:sldId id="320" r:id="rId60"/>
    <p:sldId id="321" r:id="rId61"/>
    <p:sldId id="322" r:id="rId62"/>
    <p:sldId id="340" r:id="rId63"/>
    <p:sldId id="314" r:id="rId64"/>
    <p:sldId id="315" r:id="rId65"/>
    <p:sldId id="347" r:id="rId66"/>
    <p:sldId id="263" r:id="rId6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EE4"/>
    <a:srgbClr val="0074C7"/>
    <a:srgbClr val="4F86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94" autoAdjust="0"/>
    <p:restoredTop sz="68883" autoAdjust="0"/>
  </p:normalViewPr>
  <p:slideViewPr>
    <p:cSldViewPr>
      <p:cViewPr varScale="1">
        <p:scale>
          <a:sx n="58" d="100"/>
          <a:sy n="58" d="100"/>
        </p:scale>
        <p:origin x="2270" y="6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slide" Target="slides/slide59.xml"/><Relationship Id="rId68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71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slide" Target="slides/slide62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61" Type="http://schemas.openxmlformats.org/officeDocument/2006/relationships/slide" Target="slides/slide57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tableStyles" Target="tableStyle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gif>
</file>

<file path=ppt/media/image22.png>
</file>

<file path=ppt/media/image23.png>
</file>

<file path=ppt/media/image24.png>
</file>

<file path=ppt/media/image25.png>
</file>

<file path=ppt/media/image26.jpeg>
</file>

<file path=ppt/media/image26.png>
</file>

<file path=ppt/media/image260.png>
</file>

<file path=ppt/media/image27.jpg>
</file>

<file path=ppt/media/image28.png>
</file>

<file path=ppt/media/image29.png>
</file>

<file path=ppt/media/image3.png>
</file>

<file path=ppt/media/image30.jpeg>
</file>

<file path=ppt/media/image30.png>
</file>

<file path=ppt/media/image31.jpeg>
</file>

<file path=ppt/media/image32.jpeg>
</file>

<file path=ppt/media/image33.jpeg>
</file>

<file path=ppt/media/image34.jpeg>
</file>

<file path=ppt/media/image34.png>
</file>

<file path=ppt/media/image35.png>
</file>

<file path=ppt/media/image36.png>
</file>

<file path=ppt/media/image37.jpe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jpe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jpeg>
</file>

<file path=ppt/media/image670.png>
</file>

<file path=ppt/media/image68.png>
</file>

<file path=ppt/media/image69.png>
</file>

<file path=ppt/media/image7.png>
</file>

<file path=ppt/media/image70.png>
</file>

<file path=ppt/media/image71.jpeg>
</file>

<file path=ppt/media/image72.jpeg>
</file>

<file path=ppt/media/image73.jpeg>
</file>

<file path=ppt/media/image75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DAE635-B59B-4BD8-8FB6-9D51D13103D5}" type="datetimeFigureOut">
              <a:rPr lang="en-US" smtClean="0"/>
              <a:t>12/6/2016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A75479-3714-4BCB-81EB-112FBF203A6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34425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rtl="0"/>
            <a:r>
              <a:rPr lang="en-US" dirty="0" smtClean="0"/>
              <a:t>Few important things before starting:</a:t>
            </a:r>
          </a:p>
          <a:p>
            <a:pPr marL="228600" indent="-228600" algn="l" rtl="0">
              <a:buAutoNum type="arabicPeriod"/>
            </a:pPr>
            <a:r>
              <a:rPr lang="en-US" dirty="0" smtClean="0"/>
              <a:t>Introduce myself</a:t>
            </a:r>
          </a:p>
          <a:p>
            <a:pPr marL="228600" indent="-228600" algn="l" rtl="0">
              <a:buAutoNum type="arabicPeriod"/>
            </a:pPr>
            <a:r>
              <a:rPr lang="en-US" dirty="0" smtClean="0"/>
              <a:t>The level of the session will be according to the weakest link in the chain</a:t>
            </a:r>
          </a:p>
          <a:p>
            <a:pPr marL="228600" indent="-228600" algn="l" rtl="0">
              <a:buAutoNum type="arabicPeriod"/>
            </a:pPr>
            <a:r>
              <a:rPr lang="en-US" dirty="0" smtClean="0"/>
              <a:t>I don’t except any</a:t>
            </a:r>
            <a:r>
              <a:rPr lang="en-US" baseline="0" dirty="0" smtClean="0"/>
              <a:t> prior knowledge – besides very basic one</a:t>
            </a:r>
          </a:p>
          <a:p>
            <a:pPr marL="228600" indent="-228600" algn="l" rtl="0">
              <a:buAutoNum type="arabicPeriod"/>
            </a:pPr>
            <a:r>
              <a:rPr lang="en-US" baseline="0" dirty="0" smtClean="0"/>
              <a:t>There is no real separation between data prep an data understanding – some of the topics will be relevant to both</a:t>
            </a:r>
          </a:p>
          <a:p>
            <a:pPr marL="228600" indent="-228600" algn="l" rtl="0">
              <a:buAutoNum type="arabicPeriod"/>
            </a:pPr>
            <a:r>
              <a:rPr lang="en-US" baseline="0" dirty="0" smtClean="0"/>
              <a:t>Don’t hesitate to ask ANY question – there is no stupid question for the next 3 hours</a:t>
            </a:r>
          </a:p>
          <a:p>
            <a:pPr marL="228600" indent="-228600" algn="l" rtl="0">
              <a:buAutoNum type="arabicPeriod"/>
            </a:pPr>
            <a:r>
              <a:rPr lang="en-US" baseline="0" dirty="0" smtClean="0"/>
              <a:t>I’ll do my best to link things to the practical world and not stay only in the theoretical one</a:t>
            </a:r>
          </a:p>
          <a:p>
            <a:pPr marL="228600" indent="-228600" algn="l" rtl="0">
              <a:buAutoNum type="arabicPeriod"/>
            </a:pPr>
            <a:r>
              <a:rPr lang="en-US" baseline="0" dirty="0" smtClean="0"/>
              <a:t>We’ll have 2 breaks of 10 min each after 50 min</a:t>
            </a:r>
          </a:p>
          <a:p>
            <a:pPr marL="228600" indent="-228600" algn="l" rtl="0">
              <a:buAutoNum type="arabicPeriod"/>
            </a:pPr>
            <a:r>
              <a:rPr lang="en-US" dirty="0" smtClean="0"/>
              <a:t>Let’s start with your intuition about data prep and data undersetting  - write</a:t>
            </a:r>
            <a:r>
              <a:rPr lang="en-US" baseline="0" dirty="0" smtClean="0"/>
              <a:t> on board</a:t>
            </a:r>
          </a:p>
          <a:p>
            <a:pPr marL="228600" indent="-228600" algn="l" rtl="0">
              <a:buAutoNum type="arabicPeriod"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A75479-3714-4BCB-81EB-112FBF203A6D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21166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not too sensitive to </a:t>
            </a:r>
            <a:r>
              <a:rPr lang="en-US" b="1" baseline="0" dirty="0" smtClean="0"/>
              <a:t>outliers</a:t>
            </a:r>
            <a:r>
              <a:rPr lang="en-US" baseline="0" dirty="0" smtClean="0"/>
              <a:t> (advantage)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Go back the SMG example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But – we still give a numeric meaning to the ranking values (there is a big difference to the raking value now)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F40345-9969-4F20-BBEF-522C9784E6D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4283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Now, we don’t give ANY numeric</a:t>
            </a:r>
            <a:r>
              <a:rPr lang="en-US" baseline="0" dirty="0" smtClean="0"/>
              <a:t> meaning to the observations</a:t>
            </a:r>
            <a:endParaRPr lang="en-US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Best</a:t>
            </a:r>
            <a:r>
              <a:rPr lang="en-US" baseline="0" dirty="0" smtClean="0"/>
              <a:t> way to understand the example – divide the area into 4 quarters and think about each quarter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aseline="0" dirty="0" smtClean="0"/>
              <a:t>Advantages/disadvantages – only care about the ORDER between pairs and NOT the rank value itself, not too sensitive to outliers</a:t>
            </a:r>
            <a:endParaRPr lang="he-IL" baseline="0" dirty="0" smtClean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 smtClean="0"/>
              <a:t>Example</a:t>
            </a:r>
            <a:r>
              <a:rPr lang="en-US" baseline="0" dirty="0" smtClean="0"/>
              <a:t> from - http://bmscblog.wordpress.com/2013/02/25/kendall-correlation-coefficient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aseline="0" dirty="0" smtClean="0"/>
              <a:t>Example #4 in R</a:t>
            </a:r>
            <a:endParaRPr lang="he-IL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he-IL" dirty="0" smtClean="0"/>
          </a:p>
          <a:p>
            <a:endParaRPr lang="he-IL" baseline="0" dirty="0" smtClean="0"/>
          </a:p>
          <a:p>
            <a:endParaRPr lang="en-US" baseline="0" dirty="0" smtClean="0"/>
          </a:p>
          <a:p>
            <a:endParaRPr lang="he-IL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F40345-9969-4F20-BBEF-522C9784E6D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3993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 smtClean="0"/>
              <a:t>לעמוד</a:t>
            </a:r>
            <a:r>
              <a:rPr lang="he-IL" baseline="0" dirty="0" smtClean="0"/>
              <a:t> על הבעיה שבשימוש בנוסחה למשתנה הרציף</a:t>
            </a:r>
            <a:endParaRPr lang="en-US" baseline="0" dirty="0" smtClean="0"/>
          </a:p>
          <a:p>
            <a:r>
              <a:rPr lang="en-US" baseline="0" dirty="0" smtClean="0"/>
              <a:t>Give an example with a cube</a:t>
            </a:r>
          </a:p>
          <a:p>
            <a:r>
              <a:rPr lang="en-US" baseline="0" dirty="0" smtClean="0"/>
              <a:t>A is the best one, c doesn’t have any value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F40345-9969-4F20-BBEF-522C9784E6D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49181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en-US" dirty="0" smtClean="0"/>
              <a:t>- </a:t>
            </a:r>
            <a:r>
              <a:rPr lang="he-IL" baseline="0" dirty="0" smtClean="0"/>
              <a:t> עניין הנרמול הוא קריטי כאן – בגלל הטווח – איך אפשר לנרמל?</a:t>
            </a:r>
            <a:r>
              <a:rPr lang="en-US" baseline="0" dirty="0" smtClean="0"/>
              <a:t> </a:t>
            </a:r>
            <a:r>
              <a:rPr lang="he-IL" baseline="0" dirty="0" smtClean="0"/>
              <a:t> 3 דרכים שונות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A75479-3714-4BCB-81EB-112FBF203A6D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997988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latin typeface="Neo Sans Intel" panose="020B0504020202020204" pitchFamily="34" charset="0"/>
              </a:rPr>
              <a:t>what is the most critical decision now – discretization method</a:t>
            </a:r>
          </a:p>
          <a:p>
            <a:r>
              <a:rPr lang="en-US" dirty="0" smtClean="0">
                <a:latin typeface="Neo Sans Intel" panose="020B0504020202020204" pitchFamily="34" charset="0"/>
              </a:rPr>
              <a:t>Comparison - http://geoinfo.amu.edu.pl/qg/archives/2011/QG302_087-093.pdf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A75479-3714-4BCB-81EB-112FBF203A6D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860050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Nominal </a:t>
            </a:r>
            <a:r>
              <a:rPr lang="en-US" baseline="0" dirty="0" smtClean="0"/>
              <a:t> = not numerical (categorical – e.g. gender)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F40345-9969-4F20-BBEF-522C9784E6D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45099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baseline="0" dirty="0" smtClean="0"/>
              <a:t>דוגמא מס' 5 ב </a:t>
            </a:r>
            <a:r>
              <a:rPr lang="en-US" baseline="0" dirty="0" smtClean="0"/>
              <a:t>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A75479-3714-4BCB-81EB-112FBF203A6D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71543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 smtClean="0"/>
              <a:t>התפלגות טי</a:t>
            </a:r>
            <a:r>
              <a:rPr lang="he-IL" baseline="0" dirty="0" smtClean="0"/>
              <a:t> מאוד דומה לנורמליץ, יש לה זנב ארוך יותר והיא משמשת בעיקר למבחני השערה ובדיקת תוחלות ושונויות. טובה כאשר ממצוע ושונות לא ידועים, בגלל שאז צריך רק לאמוד את דרגות החופש</a:t>
            </a:r>
          </a:p>
          <a:p>
            <a:pPr algn="r" rtl="1"/>
            <a:r>
              <a:rPr lang="he-IL" baseline="0" dirty="0" smtClean="0"/>
              <a:t>לא מדברים כאן על התפלגות אקספוננציאלית, אבל היא גם חשובה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A75479-3714-4BCB-81EB-112FBF203A6D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570157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 smtClean="0"/>
              <a:t>אפשר להזכיר את הקשר שבין</a:t>
            </a:r>
            <a:r>
              <a:rPr lang="he-IL" baseline="0" dirty="0" smtClean="0"/>
              <a:t> התפלגות פאוסונית לבין התפלגות אקספוננציאלית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A75479-3714-4BCB-81EB-112FBF203A6D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04073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latin typeface="Neo Sans Intel" panose="020B0504020202020204" pitchFamily="34" charset="0"/>
              </a:rPr>
              <a:t>Shapiro's test for normality</a:t>
            </a:r>
            <a:r>
              <a:rPr lang="en-US" sz="1200" baseline="0" dirty="0" smtClean="0">
                <a:latin typeface="+mn-lt"/>
              </a:rPr>
              <a:t> – good also for small data sets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err="1" smtClean="0">
                <a:latin typeface="Neo Sans Intel" panose="020B0504020202020204" pitchFamily="34" charset="0"/>
              </a:rPr>
              <a:t>Cramér</a:t>
            </a:r>
            <a:r>
              <a:rPr lang="en-US" sz="1200" dirty="0" smtClean="0">
                <a:latin typeface="Neo Sans Intel" panose="020B0504020202020204" pitchFamily="34" charset="0"/>
              </a:rPr>
              <a:t>–von </a:t>
            </a:r>
            <a:r>
              <a:rPr lang="en-US" sz="1200" dirty="0" err="1" smtClean="0">
                <a:latin typeface="Neo Sans Intel" panose="020B0504020202020204" pitchFamily="34" charset="0"/>
              </a:rPr>
              <a:t>Mises</a:t>
            </a:r>
            <a:r>
              <a:rPr lang="en-US" sz="1200" dirty="0" smtClean="0">
                <a:latin typeface="Neo Sans Intel" panose="020B0504020202020204" pitchFamily="34" charset="0"/>
              </a:rPr>
              <a:t> criterion</a:t>
            </a:r>
            <a:r>
              <a:rPr lang="en-US" sz="1200" baseline="0" dirty="0" smtClean="0">
                <a:latin typeface="Neo Sans Intel" panose="020B0504020202020204" pitchFamily="34" charset="0"/>
              </a:rPr>
              <a:t> – also comparing distributions, but by the integral of differences between the cumulative functions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latin typeface="Neo Sans Intel" panose="020B0504020202020204" pitchFamily="34" charset="0"/>
              </a:rPr>
              <a:t>Anderson–Darling test</a:t>
            </a:r>
            <a:r>
              <a:rPr lang="en-US" sz="1200" baseline="0" dirty="0" smtClean="0">
                <a:latin typeface="Neo Sans Intel" panose="020B0504020202020204" pitchFamily="34" charset="0"/>
              </a:rPr>
              <a:t> – similar to the others, but taking a different measure of distances</a:t>
            </a:r>
            <a:endParaRPr lang="he-IL" sz="1200" baseline="0" dirty="0" smtClean="0">
              <a:latin typeface="Neo Sans Intel" panose="020B0504020202020204" pitchFamily="34" charset="0"/>
            </a:endParaRPr>
          </a:p>
          <a:p>
            <a:pPr marL="0" marR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 sz="1200" baseline="0" dirty="0" smtClean="0">
                <a:latin typeface="Neo Sans Intel" panose="020B0504020202020204" pitchFamily="34" charset="0"/>
              </a:rPr>
              <a:t>להראות דוגמא ב </a:t>
            </a:r>
            <a:r>
              <a:rPr lang="en-US" sz="1200" baseline="0" dirty="0" smtClean="0">
                <a:latin typeface="Neo Sans Intel" panose="020B0504020202020204" pitchFamily="34" charset="0"/>
              </a:rPr>
              <a:t>JMP</a:t>
            </a:r>
            <a:endParaRPr lang="en-US" sz="1200" dirty="0" smtClean="0">
              <a:latin typeface="Neo Sans Intel" panose="020B05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F40345-9969-4F20-BBEF-522C9784E6D4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4372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Not going</a:t>
            </a:r>
            <a:r>
              <a:rPr lang="en-US" baseline="0" dirty="0" smtClean="0"/>
              <a:t> to be covered – advanced algorithms and advanced data understanding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The</a:t>
            </a:r>
            <a:r>
              <a:rPr lang="en-US" baseline="0" dirty="0" smtClean="0"/>
              <a:t> data understating part is not something we can define real limits to. It is not a model we are running and get results – it is a factor of time, resources and importance to the project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F40345-9969-4F20-BBEF-522C9784E6D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32720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 smtClean="0">
              <a:latin typeface="Neo Sans Intel" panose="020B05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F40345-9969-4F20-BBEF-522C9784E6D4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43820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 smtClean="0"/>
              <a:t>- דוגמא מס' 6 ב </a:t>
            </a:r>
            <a:r>
              <a:rPr lang="en-US" dirty="0" smtClean="0"/>
              <a:t>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A75479-3714-4BCB-81EB-112FBF203A6D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496500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Chi-square maybe here</a:t>
            </a:r>
            <a:r>
              <a:rPr lang="en-US" b="1" baseline="0" dirty="0" smtClean="0"/>
              <a:t> – best for categorical features</a:t>
            </a:r>
            <a:endParaRPr lang="he-IL" b="1" baseline="0" dirty="0" smtClean="0"/>
          </a:p>
          <a:p>
            <a:pPr algn="r" rtl="1"/>
            <a:r>
              <a:rPr lang="he-IL" b="1" baseline="0" dirty="0" smtClean="0"/>
              <a:t>דוגמא מס 6 ב </a:t>
            </a:r>
            <a:r>
              <a:rPr lang="en-US" b="1" baseline="0" dirty="0" smtClean="0"/>
              <a:t>R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F40345-9969-4F20-BBEF-522C9784E6D4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00805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Not always we should fill</a:t>
            </a:r>
            <a:r>
              <a:rPr lang="en-US" baseline="0" dirty="0" smtClean="0"/>
              <a:t> in missing values – sometimes is has meaning.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This is critical – we must make sure that it is “missing by random” (CMBR)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Many models wont run without filling in missing values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We should think about if we want to fill in the missing data based on train/test/both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A75479-3714-4BCB-81EB-112FBF203A6D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361392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</a:t>
            </a:r>
            <a:r>
              <a:rPr lang="en-US" baseline="0" dirty="0" smtClean="0"/>
              <a:t> cause a real bias</a:t>
            </a:r>
          </a:p>
          <a:p>
            <a:r>
              <a:rPr lang="en-US" baseline="0" dirty="0" smtClean="0"/>
              <a:t>Changing the entire distribution of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A75479-3714-4BCB-81EB-112FBF203A6D}" type="slidenum">
              <a:rPr lang="en-US" smtClean="0"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009065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Remind</a:t>
            </a:r>
            <a:r>
              <a:rPr lang="en-US" baseline="0" dirty="0" smtClean="0"/>
              <a:t> the distance measure – for example we can use it in clustering. Wont be a solution in cases of LM</a:t>
            </a:r>
          </a:p>
          <a:p>
            <a:r>
              <a:rPr lang="en-US" baseline="0" dirty="0" smtClean="0"/>
              <a:t>This is </a:t>
            </a:r>
            <a:r>
              <a:rPr lang="he-IL" baseline="0" dirty="0" smtClean="0"/>
              <a:t>שיפור</a:t>
            </a:r>
            <a:r>
              <a:rPr lang="en-US" baseline="0" dirty="0" smtClean="0"/>
              <a:t> in regards to the last method, but remember that if the NA was meant to be an NA – we are missing useful info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A75479-3714-4BCB-81EB-112FBF203A6D}" type="slidenum">
              <a:rPr lang="en-US" smtClean="0"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791464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Useful when you have a class you can trust on (best would be a target class)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A75479-3714-4BCB-81EB-112FBF203A6D}" type="slidenum">
              <a:rPr lang="en-US" smtClean="0"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676141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If we won’t have a distribution – we will sample from the numbers we have (ONLY)</a:t>
            </a:r>
            <a:r>
              <a:rPr lang="en-US" baseline="0" dirty="0" smtClean="0"/>
              <a:t> – disadvantage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A75479-3714-4BCB-81EB-112FBF203A6D}" type="slidenum">
              <a:rPr lang="en-US" smtClean="0"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176865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If we won’t have a distribution – we will sample from the numbers we have (ONLY)</a:t>
            </a:r>
            <a:r>
              <a:rPr lang="en-US" baseline="0" dirty="0" smtClean="0"/>
              <a:t> – disadvantage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A75479-3714-4BCB-81EB-112FBF203A6D}" type="slidenum">
              <a:rPr lang="en-US" smtClean="0"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894311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 algn="r" rtl="1">
              <a:buFontTx/>
              <a:buChar char="-"/>
            </a:pPr>
            <a:r>
              <a:rPr lang="he-IL" dirty="0" smtClean="0"/>
              <a:t>צורת פתרון שלא דווקא רלוונטית להשלמת</a:t>
            </a:r>
            <a:r>
              <a:rPr lang="he-IL" baseline="0" dirty="0" smtClean="0"/>
              <a:t> ערכים חסרים, אלא גם לקלסטרניג למשל</a:t>
            </a:r>
          </a:p>
          <a:p>
            <a:pPr marL="171450" indent="-171450" algn="r" rtl="1">
              <a:buFontTx/>
              <a:buChar char="-"/>
            </a:pPr>
            <a:r>
              <a:rPr lang="he-IL" baseline="0" dirty="0" smtClean="0"/>
              <a:t>דוגמא מס 7 ב </a:t>
            </a:r>
            <a:r>
              <a:rPr lang="en-US" baseline="0" dirty="0" smtClean="0"/>
              <a:t>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A75479-3714-4BCB-81EB-112FBF203A6D}" type="slidenum">
              <a:rPr lang="en-US" smtClean="0"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6651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The</a:t>
            </a:r>
            <a:r>
              <a:rPr lang="en-US" baseline="0" dirty="0" smtClean="0"/>
              <a:t> sequence of actions along the data prep is </a:t>
            </a:r>
            <a:r>
              <a:rPr lang="en-US" b="1" baseline="0" dirty="0" smtClean="0"/>
              <a:t>not</a:t>
            </a:r>
            <a:r>
              <a:rPr lang="en-US" baseline="0" dirty="0" smtClean="0"/>
              <a:t> deterministic – we can do some steps before others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aseline="0" dirty="0" smtClean="0"/>
              <a:t>Part of the data prep is also the feature selection /feature creation/PCA etc….  - this will be covered on the another session</a:t>
            </a:r>
            <a:endParaRPr lang="en-US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A75479-3714-4BCB-81EB-112FBF203A6D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370019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 smtClean="0"/>
              <a:t>-</a:t>
            </a:r>
            <a:r>
              <a:rPr lang="he-IL" baseline="0" dirty="0" smtClean="0"/>
              <a:t> דוגמא מס 8 ב </a:t>
            </a:r>
            <a:r>
              <a:rPr lang="en-US" baseline="0" dirty="0" smtClean="0"/>
              <a:t>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A75479-3714-4BCB-81EB-112FBF203A6D}" type="slidenum">
              <a:rPr lang="en-US" smtClean="0"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641268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 smtClean="0"/>
              <a:t>-</a:t>
            </a:r>
            <a:r>
              <a:rPr lang="he-IL" baseline="0" dirty="0" smtClean="0"/>
              <a:t> שיטות מרחק– בוקס פלוט</a:t>
            </a:r>
          </a:p>
          <a:p>
            <a:pPr marL="171450" indent="-171450" algn="r" rtl="1">
              <a:buFontTx/>
              <a:buChar char="-"/>
            </a:pPr>
            <a:r>
              <a:rPr lang="he-IL" baseline="0" dirty="0" smtClean="0"/>
              <a:t>מה עושים איתם – לרוב או מעיפים לגמרי, או ממשקלים בצורה שונה את התצפיות</a:t>
            </a:r>
            <a:endParaRPr lang="en-US" baseline="0" dirty="0" smtClean="0"/>
          </a:p>
          <a:p>
            <a:pPr marL="171450" indent="-171450" algn="r" rtl="1">
              <a:buFontTx/>
              <a:buChar char="-"/>
            </a:pPr>
            <a:r>
              <a:rPr lang="he-IL" baseline="0" dirty="0" smtClean="0"/>
              <a:t>שיטה נוספת שלא נרחיב עליה -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IQR </a:t>
            </a:r>
            <a:r>
              <a:rPr lang="he-IL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אפשר לראות הסבר פה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http://www.statisticshowto.com/what-is-an-iqr/</a:t>
            </a:r>
            <a:endParaRPr lang="he-IL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 algn="r" rtl="1">
              <a:buFontTx/>
              <a:buChar char="-"/>
            </a:pPr>
            <a:endParaRPr lang="he-IL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 algn="r" rtl="1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A75479-3714-4BCB-81EB-112FBF203A6D}" type="slidenum">
              <a:rPr lang="en-US" smtClean="0"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597171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 algn="l" rtl="0">
              <a:buFont typeface="Arial" panose="020B0604020202020204" pitchFamily="34" charset="0"/>
              <a:buChar char="•"/>
            </a:pPr>
            <a:r>
              <a:rPr lang="en-US" baseline="0" dirty="0" smtClean="0"/>
              <a:t>Assume normal distribution</a:t>
            </a:r>
          </a:p>
          <a:p>
            <a:pPr marL="171450" indent="-171450" algn="l" rtl="0">
              <a:buFont typeface="Arial" panose="020B0604020202020204" pitchFamily="34" charset="0"/>
              <a:buChar char="•"/>
            </a:pPr>
            <a:r>
              <a:rPr lang="en-US" baseline="0" dirty="0" smtClean="0"/>
              <a:t>High p-values = we’ll </a:t>
            </a:r>
            <a:endParaRPr lang="he-IL" dirty="0" smtClean="0"/>
          </a:p>
          <a:p>
            <a:pPr algn="r" rt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F40345-9969-4F20-BBEF-522C9784E6D4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79558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 smtClean="0"/>
              <a:t>לשאול בסוף</a:t>
            </a:r>
            <a:r>
              <a:rPr lang="he-IL" baseline="0" dirty="0" smtClean="0"/>
              <a:t> הסלייד – אז מה הבעיה העיקרית עם ההצעות האלו?? הבעיה היא שאנו מסתכלים בחד מימד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A75479-3714-4BCB-81EB-112FBF203A6D}" type="slidenum">
              <a:rPr lang="en-US" smtClean="0"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890804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 smtClean="0"/>
              <a:t>מספר</a:t>
            </a:r>
            <a:r>
              <a:rPr lang="he-IL" baseline="0" dirty="0" smtClean="0"/>
              <a:t> 2 – שתי אופציות הנבדלות באיזו פונקציה על פונקציית  המרחק אנחנו משתמשים </a:t>
            </a:r>
          </a:p>
          <a:p>
            <a:pPr algn="r" rtl="1"/>
            <a:r>
              <a:rPr lang="he-IL" baseline="0" dirty="0" smtClean="0"/>
              <a:t>שיטה 3 – אלו כבר שיטות של ממש </a:t>
            </a:r>
            <a:r>
              <a:rPr lang="en-US" baseline="0" dirty="0" smtClean="0"/>
              <a:t>anomaly detection </a:t>
            </a:r>
            <a:r>
              <a:rPr lang="he-IL" baseline="0" dirty="0" smtClean="0"/>
              <a:t> פונקצית המרחק משמשת אותנו כדי לאמוד את הצפיפות. צריך לדבר גם על איך משווים צפיפויות</a:t>
            </a:r>
          </a:p>
          <a:p>
            <a:pPr algn="r" rtl="1"/>
            <a:r>
              <a:rPr lang="he-IL" baseline="0" dirty="0" smtClean="0"/>
              <a:t>שיטה 4 – כמו השיטה הקודמת</a:t>
            </a:r>
            <a:endParaRPr lang="en-US" baseline="0" dirty="0" smtClean="0"/>
          </a:p>
          <a:p>
            <a:pPr algn="r" rtl="1"/>
            <a:endParaRPr lang="en-US" baseline="0" dirty="0" smtClean="0"/>
          </a:p>
          <a:p>
            <a:pPr algn="r" rtl="1"/>
            <a:r>
              <a:rPr lang="he-IL" baseline="0" dirty="0" smtClean="0"/>
              <a:t>אפשרויות נוספות – </a:t>
            </a:r>
            <a:r>
              <a:rPr lang="en-US" baseline="0" dirty="0" smtClean="0"/>
              <a:t>one class </a:t>
            </a:r>
            <a:r>
              <a:rPr lang="en-US" baseline="0" dirty="0" err="1" smtClean="0"/>
              <a:t>svm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A75479-3714-4BCB-81EB-112FBF203A6D}" type="slidenum">
              <a:rPr lang="en-US" smtClean="0"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82456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Many times it is</a:t>
            </a:r>
            <a:r>
              <a:rPr lang="en-US" baseline="0" dirty="0" smtClean="0"/>
              <a:t> important only because of performance. It is critical when we deal with distance function</a:t>
            </a:r>
          </a:p>
          <a:p>
            <a:r>
              <a:rPr lang="en-US" baseline="0" dirty="0" smtClean="0"/>
              <a:t>Again the q – do we normalize based on train/test/all?</a:t>
            </a:r>
          </a:p>
          <a:p>
            <a:r>
              <a:rPr lang="en-US" baseline="0" dirty="0" smtClean="0"/>
              <a:t>Example – </a:t>
            </a:r>
            <a:r>
              <a:rPr lang="en-US" baseline="0" dirty="0" err="1" smtClean="0"/>
              <a:t>sacle</a:t>
            </a:r>
            <a:r>
              <a:rPr lang="en-US" baseline="0" dirty="0" smtClean="0"/>
              <a:t> of bedrooms VS the </a:t>
            </a:r>
            <a:r>
              <a:rPr lang="en-US" baseline="0" dirty="0" err="1" smtClean="0"/>
              <a:t>sq</a:t>
            </a:r>
            <a:r>
              <a:rPr lang="en-US" baseline="0" dirty="0" smtClean="0"/>
              <a:t> of the house (not talking in same scale)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A75479-3714-4BCB-81EB-112FBF203A6D}" type="slidenum">
              <a:rPr lang="en-US" smtClean="0"/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177718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Litan – fix the picture below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A75479-3714-4BCB-81EB-112FBF203A6D}" type="slidenum">
              <a:rPr lang="en-US" smtClean="0"/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870126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weight loss (when trying</a:t>
            </a:r>
            <a:r>
              <a:rPr lang="en-US" baseline="0" dirty="0" smtClean="0"/>
              <a:t> to set how many kg’s to drop, 80KG is pretty much the same as 100KG.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A75479-3714-4BCB-81EB-112FBF203A6D}" type="slidenum">
              <a:rPr lang="en-US" smtClean="0"/>
              <a:t>51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75198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Finger</a:t>
            </a:r>
            <a:r>
              <a:rPr lang="en-US" baseline="0" dirty="0" smtClean="0"/>
              <a:t> rule…. The larger the entropy (the variable spread out more uniform), the better to use [0,1] normalization. As it going smaller, use z normalization.</a:t>
            </a:r>
          </a:p>
          <a:p>
            <a:r>
              <a:rPr lang="en-US" baseline="0" dirty="0" smtClean="0"/>
              <a:t>Another option – the Kurtosis measure (as it is smaller – use 1,-1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A75479-3714-4BCB-81EB-112FBF203A6D}" type="slidenum">
              <a:rPr lang="en-US" smtClean="0"/>
              <a:t>52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165122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 smtClean="0"/>
              <a:t>-</a:t>
            </a:r>
            <a:r>
              <a:rPr lang="he-IL" baseline="0" dirty="0" smtClean="0"/>
              <a:t> דוגמא מס 9 ב </a:t>
            </a:r>
            <a:r>
              <a:rPr lang="en-US" baseline="0" dirty="0" smtClean="0"/>
              <a:t>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A75479-3714-4BCB-81EB-112FBF203A6D}" type="slidenum">
              <a:rPr lang="en-US" smtClean="0"/>
              <a:t>53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59050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Zip</a:t>
            </a:r>
            <a:r>
              <a:rPr lang="en-US" baseline="0" dirty="0" smtClean="0"/>
              <a:t> code as a number has no real meaning – on the other side, taking it to be a categorical feature may help us a lot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aseline="0" dirty="0" smtClean="0"/>
              <a:t>Give examples for each one of the items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A75479-3714-4BCB-81EB-112FBF203A6D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606838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Discretization = kind of histogram calculation</a:t>
            </a:r>
          </a:p>
          <a:p>
            <a:r>
              <a:rPr lang="en-US" dirty="0" err="1" smtClean="0"/>
              <a:t>Exmple</a:t>
            </a:r>
            <a:r>
              <a:rPr lang="en-US" dirty="0" smtClean="0"/>
              <a:t> to the </a:t>
            </a:r>
            <a:r>
              <a:rPr lang="en-US" dirty="0" err="1" smtClean="0"/>
              <a:t>seond</a:t>
            </a:r>
            <a:r>
              <a:rPr lang="en-US" dirty="0" smtClean="0"/>
              <a:t> bullet – radios of the unit in </a:t>
            </a:r>
            <a:r>
              <a:rPr lang="en-US" dirty="0" err="1" smtClean="0"/>
              <a:t>manufactoring</a:t>
            </a:r>
            <a:endParaRPr lang="en-US" dirty="0" smtClean="0"/>
          </a:p>
          <a:p>
            <a:r>
              <a:rPr lang="en-US" dirty="0" smtClean="0"/>
              <a:t>Not only to data </a:t>
            </a:r>
            <a:r>
              <a:rPr lang="he-IL" dirty="0" smtClean="0"/>
              <a:t>רציף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A75479-3714-4BCB-81EB-112FBF203A6D}" type="slidenum">
              <a:rPr lang="en-US" smtClean="0"/>
              <a:t>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789514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Which</a:t>
            </a:r>
            <a:r>
              <a:rPr lang="en-US" baseline="0" dirty="0" smtClean="0"/>
              <a:t> value is assigned to each interval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A75479-3714-4BCB-81EB-112FBF203A6D}" type="slidenum">
              <a:rPr lang="en-US" smtClean="0"/>
              <a:t>56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331769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 smtClean="0"/>
              <a:t>כלל</a:t>
            </a:r>
            <a:r>
              <a:rPr lang="he-IL" baseline="0" dirty="0" smtClean="0"/>
              <a:t> האצבע כאן – כל חלק מכיל מספר שווה של תצפיות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A75479-3714-4BCB-81EB-112FBF203A6D}" type="slidenum">
              <a:rPr lang="en-US" smtClean="0"/>
              <a:t>57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807818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 smtClean="0"/>
              <a:t>מקביל</a:t>
            </a:r>
            <a:r>
              <a:rPr lang="he-IL" baseline="0" dirty="0" smtClean="0"/>
              <a:t> לעץ החלטה עם מספר פיצולים על אותו משתנה מסביר</a:t>
            </a:r>
          </a:p>
          <a:p>
            <a:pPr algn="r" rtl="1"/>
            <a:r>
              <a:rPr lang="he-IL" baseline="0" dirty="0" smtClean="0"/>
              <a:t>לחזור לדוגמא של התאונות ב </a:t>
            </a:r>
            <a:r>
              <a:rPr lang="en-US" baseline="0" dirty="0" smtClean="0"/>
              <a:t>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A75479-3714-4BCB-81EB-112FBF203A6D}" type="slidenum">
              <a:rPr lang="en-US" smtClean="0"/>
              <a:t>58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8167466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Sometimes the unbalanced in the </a:t>
            </a:r>
            <a:r>
              <a:rPr lang="he-IL" baseline="0" dirty="0" smtClean="0"/>
              <a:t>משתנה מסביר</a:t>
            </a:r>
            <a:r>
              <a:rPr lang="en-US" baseline="0" dirty="0" smtClean="0"/>
              <a:t> is a very important thing to notice (usually, we wont change the data due to this issue)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A75479-3714-4BCB-81EB-112FBF203A6D}" type="slidenum">
              <a:rPr lang="en-US" smtClean="0"/>
              <a:t>60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0576257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Down sample – TOMEC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F40345-9969-4F20-BBEF-522C9784E6D4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846450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A75479-3714-4BCB-81EB-112FBF203A6D}" type="slidenum">
              <a:rPr lang="en-US" smtClean="0"/>
              <a:t>62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3615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Why is it important here? Think about tasks</a:t>
            </a:r>
            <a:r>
              <a:rPr lang="en-US" baseline="0" dirty="0" smtClean="0"/>
              <a:t> like distribution analysis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With some of the types, we wont be able to use some measures/algorithms.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Determine the data type IS NOT so simple some times – e.g. some feature you get has values like 22, 23, 27 – </a:t>
            </a:r>
            <a:r>
              <a:rPr lang="en-US" baseline="0" dirty="0" err="1" smtClean="0"/>
              <a:t>int</a:t>
            </a:r>
            <a:r>
              <a:rPr lang="en-US" baseline="0" dirty="0" smtClean="0"/>
              <a:t>/numeric/factor?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baseline="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baseline="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A75479-3714-4BCB-81EB-112FBF203A6D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69386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baseline="0" dirty="0" smtClean="0"/>
              <a:t>דוגמא מס' 1 ב </a:t>
            </a:r>
            <a:r>
              <a:rPr lang="en-US" baseline="0" dirty="0" smtClean="0"/>
              <a:t>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F40345-9969-4F20-BBEF-522C9784E6D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9235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 algn="r" rtl="1">
              <a:buFontTx/>
              <a:buChar char="-"/>
            </a:pPr>
            <a:r>
              <a:rPr lang="he-IL" dirty="0" smtClean="0"/>
              <a:t>לדבר גם פונקציית</a:t>
            </a:r>
            <a:r>
              <a:rPr lang="he-IL" baseline="0" dirty="0" smtClean="0"/>
              <a:t> מרחק במשתנים קטגוריילים</a:t>
            </a:r>
          </a:p>
          <a:p>
            <a:pPr marL="171450" marR="0" indent="-17145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he-IL" baseline="0" dirty="0" smtClean="0"/>
              <a:t>דוגמא מס' 2 ב </a:t>
            </a:r>
            <a:r>
              <a:rPr lang="en-US" baseline="0" dirty="0" smtClean="0"/>
              <a:t>R</a:t>
            </a:r>
          </a:p>
          <a:p>
            <a:pPr marL="171450" indent="-171450" algn="r" rtl="1">
              <a:buFontTx/>
              <a:buChar char="-"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F40345-9969-4F20-BBEF-522C9784E6D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9433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 algn="r" rtl="1">
              <a:buFontTx/>
              <a:buChar char="-"/>
            </a:pPr>
            <a:r>
              <a:rPr lang="he-IL" dirty="0" smtClean="0"/>
              <a:t>זה קשור לעולם שלנו כרגע</a:t>
            </a:r>
            <a:r>
              <a:rPr lang="he-IL" baseline="0" dirty="0" smtClean="0"/>
              <a:t> כי באופן מיידי נרצה למצוא תלויות בין משתנים מסבירים ובין משנה מסביר למוסבר – השאלה איך מגדירים קשר...</a:t>
            </a:r>
          </a:p>
          <a:p>
            <a:pPr marL="171450" indent="-171450" algn="r" rtl="1">
              <a:buFontTx/>
              <a:buChar char="-"/>
            </a:pPr>
            <a:r>
              <a:rPr lang="he-IL" baseline="0" dirty="0" smtClean="0"/>
              <a:t>נשתמש בהגדרות אלו גם בהמשך כמדד לטיב ההתאמה של מודל מסוים</a:t>
            </a:r>
          </a:p>
          <a:p>
            <a:pPr algn="r" rt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A75479-3714-4BCB-81EB-112FBF203A6D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99054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 smtClean="0"/>
              <a:t>* מדוע אי קורלציה לא גוררת אי   תלות?</a:t>
            </a:r>
            <a:r>
              <a:rPr lang="he-IL" baseline="0" dirty="0" smtClean="0"/>
              <a:t> דוגמא טובה היא </a:t>
            </a:r>
            <a:r>
              <a:rPr lang="en-US" baseline="0" dirty="0" smtClean="0"/>
              <a:t>X</a:t>
            </a:r>
            <a:r>
              <a:rPr lang="he-IL" baseline="0" dirty="0" smtClean="0"/>
              <a:t> ו </a:t>
            </a:r>
            <a:r>
              <a:rPr lang="en-US" baseline="0" dirty="0" smtClean="0"/>
              <a:t>X^2</a:t>
            </a:r>
            <a:endParaRPr lang="en-US" dirty="0" smtClean="0"/>
          </a:p>
          <a:p>
            <a:pPr algn="r" rtl="1"/>
            <a:r>
              <a:rPr lang="he-IL" dirty="0" smtClean="0"/>
              <a:t>ניתן לשאול מה מבין הדוגמאות למטה עם הקורלציה הגבוה ביותר (כולם עם אותו דבר – באיזור 0.8)</a:t>
            </a:r>
          </a:p>
          <a:p>
            <a:pPr algn="r" rtl="1"/>
            <a:r>
              <a:rPr lang="he-IL" dirty="0" smtClean="0"/>
              <a:t>מראה גם את הבעיתיו</a:t>
            </a:r>
            <a:r>
              <a:rPr lang="he-IL" baseline="0" dirty="0" smtClean="0"/>
              <a:t>ת במדד</a:t>
            </a:r>
            <a:endParaRPr lang="en-US" baseline="0" dirty="0" smtClean="0"/>
          </a:p>
          <a:p>
            <a:pPr algn="r" rtl="1"/>
            <a:r>
              <a:rPr lang="he-IL" baseline="0" dirty="0" smtClean="0"/>
              <a:t>קורלציה שלילית שמתקרבת ל-1 היא גם סימן מצוין</a:t>
            </a:r>
            <a:endParaRPr lang="en-US" baseline="0" dirty="0" smtClean="0"/>
          </a:p>
          <a:p>
            <a:pPr algn="r" rtl="1"/>
            <a:endParaRPr lang="en-US" baseline="0" dirty="0" smtClean="0"/>
          </a:p>
          <a:p>
            <a:pPr algn="r" rtl="1"/>
            <a:r>
              <a:rPr lang="he-IL" baseline="0" dirty="0" smtClean="0"/>
              <a:t>דוגמא למצב שמתואר בחצים והאיקסים - </a:t>
            </a:r>
            <a:r>
              <a:rPr lang="en-US" baseline="0" dirty="0" smtClean="0"/>
              <a:t>http://en.wikipedia.org/wiki/Uncorrelated</a:t>
            </a:r>
            <a:endParaRPr lang="he-IL" baseline="0" dirty="0" smtClean="0"/>
          </a:p>
          <a:p>
            <a:pPr algn="r" rtl="1"/>
            <a:endParaRPr lang="he-IL" dirty="0" smtClean="0"/>
          </a:p>
          <a:p>
            <a:pPr algn="r" rtl="1"/>
            <a:r>
              <a:rPr lang="he-IL" baseline="0" dirty="0" smtClean="0"/>
              <a:t>דוגמא מס' 3 ב </a:t>
            </a:r>
            <a:r>
              <a:rPr lang="en-US" baseline="0" dirty="0" smtClean="0"/>
              <a:t>R</a:t>
            </a:r>
          </a:p>
          <a:p>
            <a:pPr algn="r" rtl="1"/>
            <a:endParaRPr lang="he-IL" baseline="0" dirty="0" smtClean="0"/>
          </a:p>
          <a:p>
            <a:pPr algn="r" rtl="1"/>
            <a:r>
              <a:rPr lang="he-IL" baseline="0" dirty="0" smtClean="0"/>
              <a:t>לסיים עם הדוגמא – </a:t>
            </a:r>
            <a:r>
              <a:rPr lang="en-US" baseline="0" dirty="0" smtClean="0"/>
              <a:t>SMG </a:t>
            </a:r>
            <a:r>
              <a:rPr lang="he-IL" baseline="0" dirty="0" smtClean="0"/>
              <a:t> ומכירות שהכנתי ולהתקדם איתה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F40345-9969-4F20-BBEF-522C9784E6D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8123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0" y="5733256"/>
            <a:ext cx="9144000" cy="11247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4200974" cy="68580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11760" y="1340768"/>
            <a:ext cx="6270982" cy="1890810"/>
          </a:xfrm>
          <a:prstGeom prst="rect">
            <a:avLst/>
          </a:prstGeom>
        </p:spPr>
      </p:pic>
      <p:sp>
        <p:nvSpPr>
          <p:cNvPr id="17" name="Title 1"/>
          <p:cNvSpPr>
            <a:spLocks noGrp="1"/>
          </p:cNvSpPr>
          <p:nvPr>
            <p:ph type="ctrTitle" hasCustomPrompt="1"/>
          </p:nvPr>
        </p:nvSpPr>
        <p:spPr>
          <a:xfrm>
            <a:off x="2558008" y="2204864"/>
            <a:ext cx="4678288" cy="602958"/>
          </a:xfrm>
          <a:prstGeom prst="rect">
            <a:avLst/>
          </a:prstGeom>
        </p:spPr>
        <p:txBody>
          <a:bodyPr/>
          <a:lstStyle>
            <a:lvl1pPr algn="l">
              <a:defRPr sz="4000">
                <a:solidFill>
                  <a:schemeClr val="bg1"/>
                </a:solidFill>
                <a:latin typeface="Neo Sans Intel" pitchFamily="34" charset="0"/>
              </a:defRPr>
            </a:lvl1pPr>
          </a:lstStyle>
          <a:p>
            <a:r>
              <a:rPr lang="en-US" dirty="0" smtClean="0"/>
              <a:t>Presentation title</a:t>
            </a:r>
            <a:endParaRPr lang="en-US" dirty="0"/>
          </a:p>
        </p:txBody>
      </p:sp>
      <p:sp>
        <p:nvSpPr>
          <p:cNvPr id="1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244234" y="2791686"/>
            <a:ext cx="2880320" cy="504056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 baseline="0">
                <a:solidFill>
                  <a:schemeClr val="bg1"/>
                </a:solidFill>
                <a:latin typeface="Neo Sans Intel Light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Presenter Name</a:t>
            </a:r>
            <a:endParaRPr lang="en-US" dirty="0"/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00737" y="5086234"/>
            <a:ext cx="2743263" cy="1771766"/>
          </a:xfrm>
          <a:prstGeom prst="rect">
            <a:avLst/>
          </a:prstGeom>
        </p:spPr>
      </p:pic>
      <p:sp>
        <p:nvSpPr>
          <p:cNvPr id="8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5257800" y="1373042"/>
            <a:ext cx="2362200" cy="37795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000" b="0" baseline="0">
                <a:solidFill>
                  <a:schemeClr val="bg1"/>
                </a:solidFill>
                <a:latin typeface="Neo Sans Intel" pitchFamily="34" charset="0"/>
              </a:defRPr>
            </a:lvl1pPr>
          </a:lstStyle>
          <a:p>
            <a:pPr lvl="0"/>
            <a:r>
              <a:rPr lang="en-US" dirty="0" smtClean="0"/>
              <a:t>Month, Day 2013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18815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95000">
                <a:srgbClr val="0071C5"/>
              </a:gs>
              <a:gs pos="5000">
                <a:srgbClr val="00AEE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 descr="intel_wht_rgb_3000.png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28384" y="260648"/>
            <a:ext cx="815197" cy="537487"/>
          </a:xfrm>
          <a:prstGeom prst="rect">
            <a:avLst/>
          </a:prstGeom>
        </p:spPr>
      </p:pic>
      <p:sp>
        <p:nvSpPr>
          <p:cNvPr id="2" name="TextBox 1"/>
          <p:cNvSpPr txBox="1"/>
          <p:nvPr userDrawn="1"/>
        </p:nvSpPr>
        <p:spPr>
          <a:xfrm>
            <a:off x="541334" y="5099603"/>
            <a:ext cx="42466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>
                <a:solidFill>
                  <a:schemeClr val="bg1"/>
                </a:solidFill>
              </a:rPr>
              <a:t>Thank</a:t>
            </a:r>
            <a:r>
              <a:rPr lang="en-US" sz="5400" baseline="0" dirty="0" smtClean="0">
                <a:solidFill>
                  <a:schemeClr val="bg1"/>
                </a:solidFill>
              </a:rPr>
              <a:t> You!</a:t>
            </a:r>
            <a:endParaRPr lang="en-US" sz="5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16393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9144000" cy="11247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5733256"/>
            <a:ext cx="9144000" cy="11247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4499992" cy="6858000"/>
          </a:xfrm>
          <a:prstGeom prst="rect">
            <a:avLst/>
          </a:prstGeom>
        </p:spPr>
      </p:pic>
      <p:pic>
        <p:nvPicPr>
          <p:cNvPr id="3" name="Picture 8" descr="PPTCovers-01.png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430016" y="4146206"/>
            <a:ext cx="6246440" cy="23651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113076" y="6095516"/>
            <a:ext cx="2880320" cy="37870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000" baseline="0">
                <a:solidFill>
                  <a:schemeClr val="bg1"/>
                </a:solidFill>
                <a:latin typeface="Neo Sans Intel Light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Presenter Name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430016" y="4157758"/>
            <a:ext cx="4024935" cy="1291789"/>
          </a:xfrm>
          <a:prstGeom prst="rect">
            <a:avLst/>
          </a:prstGeom>
        </p:spPr>
        <p:txBody>
          <a:bodyPr/>
          <a:lstStyle>
            <a:lvl1pPr algn="l">
              <a:defRPr lang="en-US" sz="4000" kern="1200" dirty="0">
                <a:solidFill>
                  <a:schemeClr val="bg1"/>
                </a:solidFill>
                <a:latin typeface="Neo Sans Intel" pitchFamily="34" charset="0"/>
                <a:ea typeface="+mj-ea"/>
                <a:cs typeface="+mj-cs"/>
              </a:defRPr>
            </a:lvl1pPr>
          </a:lstStyle>
          <a:p>
            <a:r>
              <a:rPr lang="en-US" dirty="0" smtClean="0"/>
              <a:t>Double row</a:t>
            </a:r>
            <a:br>
              <a:rPr lang="en-US" dirty="0" smtClean="0"/>
            </a:br>
            <a:r>
              <a:rPr lang="en-US" dirty="0" smtClean="0"/>
              <a:t>presentation title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08520" y="-84832"/>
            <a:ext cx="2016224" cy="1137568"/>
          </a:xfrm>
          <a:prstGeom prst="rect">
            <a:avLst/>
          </a:prstGeom>
          <a:effectLst>
            <a:glow rad="228600">
              <a:schemeClr val="accent5">
                <a:satMod val="175000"/>
                <a:alpha val="40000"/>
              </a:schemeClr>
            </a:glow>
          </a:effectLst>
        </p:spPr>
      </p:pic>
      <p:sp>
        <p:nvSpPr>
          <p:cNvPr id="9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6477000" y="6477000"/>
            <a:ext cx="2667000" cy="377952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2000" b="0" baseline="0">
                <a:solidFill>
                  <a:schemeClr val="accent1">
                    <a:lumMod val="75000"/>
                  </a:schemeClr>
                </a:solidFill>
                <a:latin typeface="Neo Sans Intel" pitchFamily="34" charset="0"/>
              </a:defRPr>
            </a:lvl1pPr>
          </a:lstStyle>
          <a:p>
            <a:pPr lvl="0"/>
            <a:r>
              <a:rPr lang="en-US" dirty="0" smtClean="0"/>
              <a:t>Month, Day 2013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6642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PPTCovers-01.png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79513" y="1124744"/>
            <a:ext cx="8496944" cy="32172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3527" y="1267991"/>
            <a:ext cx="4680521" cy="597786"/>
          </a:xfrm>
          <a:prstGeom prst="rect">
            <a:avLst/>
          </a:prstGeom>
        </p:spPr>
        <p:txBody>
          <a:bodyPr/>
          <a:lstStyle>
            <a:lvl1pPr algn="l">
              <a:defRPr baseline="0">
                <a:solidFill>
                  <a:schemeClr val="bg1"/>
                </a:solidFill>
                <a:latin typeface="Neo Sans Intel" pitchFamily="34" charset="0"/>
              </a:defRPr>
            </a:lvl1pPr>
          </a:lstStyle>
          <a:p>
            <a:r>
              <a:rPr lang="en-US" dirty="0" smtClean="0"/>
              <a:t>Presentation title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330423" y="1988071"/>
            <a:ext cx="3529012" cy="5048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  <a:latin typeface="Neo Sans Intel Light" pitchFamily="34" charset="0"/>
              </a:defRPr>
            </a:lvl1pPr>
          </a:lstStyle>
          <a:p>
            <a:pPr lvl="0"/>
            <a:r>
              <a:rPr lang="en-US" dirty="0" smtClean="0"/>
              <a:t>Presenter name</a:t>
            </a:r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2555776" y="3828612"/>
            <a:ext cx="3529012" cy="5048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aseline="0">
                <a:solidFill>
                  <a:schemeClr val="bg1"/>
                </a:solidFill>
                <a:latin typeface="Neo Sans Intel" pitchFamily="34" charset="0"/>
              </a:defRPr>
            </a:lvl1pPr>
          </a:lstStyle>
          <a:p>
            <a:pPr lvl="0"/>
            <a:r>
              <a:rPr lang="en-US" dirty="0" smtClean="0"/>
              <a:t>Month, Day 2013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50886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Mai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62490" y="188640"/>
            <a:ext cx="7619020" cy="64807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tabLst>
                <a:tab pos="2405063" algn="l"/>
              </a:tabLst>
              <a:defRPr sz="3600">
                <a:solidFill>
                  <a:srgbClr val="00B0F0"/>
                </a:solidFill>
                <a:latin typeface="Neo Sans Intel" pitchFamily="34" charset="0"/>
              </a:defRPr>
            </a:lvl1pPr>
          </a:lstStyle>
          <a:p>
            <a:r>
              <a:rPr lang="en-US" dirty="0" smtClean="0"/>
              <a:t>Slide’s title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1052736"/>
            <a:ext cx="8856984" cy="489654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78041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3482859" cy="6858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122512"/>
            <a:ext cx="9144000" cy="735488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3635895" y="2348880"/>
            <a:ext cx="5413975" cy="706090"/>
          </a:xfrm>
          <a:prstGeom prst="rect">
            <a:avLst/>
          </a:prstGeom>
        </p:spPr>
        <p:txBody>
          <a:bodyPr/>
          <a:lstStyle>
            <a:lvl1pPr algn="ctr">
              <a:defRPr lang="en-US" sz="3600" kern="1200" dirty="0">
                <a:solidFill>
                  <a:srgbClr val="00B0F0"/>
                </a:solidFill>
                <a:latin typeface="Neo Sans Intel" pitchFamily="34" charset="0"/>
                <a:ea typeface="+mj-ea"/>
                <a:cs typeface="+mj-cs"/>
              </a:defRPr>
            </a:lvl1pPr>
          </a:lstStyle>
          <a:p>
            <a:r>
              <a:rPr lang="en-US" dirty="0" smtClean="0"/>
              <a:t>Section 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6535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-13447"/>
            <a:ext cx="4202614" cy="6871447"/>
          </a:xfrm>
          <a:custGeom>
            <a:avLst/>
            <a:gdLst>
              <a:gd name="connsiteX0" fmla="*/ 0 w 9144000"/>
              <a:gd name="connsiteY0" fmla="*/ 0 h 6858000"/>
              <a:gd name="connsiteX1" fmla="*/ 9144000 w 9144000"/>
              <a:gd name="connsiteY1" fmla="*/ 0 h 6858000"/>
              <a:gd name="connsiteX2" fmla="*/ 9144000 w 9144000"/>
              <a:gd name="connsiteY2" fmla="*/ 6858000 h 6858000"/>
              <a:gd name="connsiteX3" fmla="*/ 0 w 9144000"/>
              <a:gd name="connsiteY3" fmla="*/ 6858000 h 6858000"/>
              <a:gd name="connsiteX4" fmla="*/ 0 w 9144000"/>
              <a:gd name="connsiteY4" fmla="*/ 0 h 6858000"/>
              <a:gd name="connsiteX0" fmla="*/ 0 w 9144000"/>
              <a:gd name="connsiteY0" fmla="*/ 13447 h 6871447"/>
              <a:gd name="connsiteX1" fmla="*/ 2729753 w 9144000"/>
              <a:gd name="connsiteY1" fmla="*/ 0 h 6871447"/>
              <a:gd name="connsiteX2" fmla="*/ 9144000 w 9144000"/>
              <a:gd name="connsiteY2" fmla="*/ 6871447 h 6871447"/>
              <a:gd name="connsiteX3" fmla="*/ 0 w 9144000"/>
              <a:gd name="connsiteY3" fmla="*/ 6871447 h 6871447"/>
              <a:gd name="connsiteX4" fmla="*/ 0 w 9144000"/>
              <a:gd name="connsiteY4" fmla="*/ 13447 h 6871447"/>
              <a:gd name="connsiteX0" fmla="*/ 0 w 2729753"/>
              <a:gd name="connsiteY0" fmla="*/ 13447 h 6871447"/>
              <a:gd name="connsiteX1" fmla="*/ 2729753 w 2729753"/>
              <a:gd name="connsiteY1" fmla="*/ 0 h 6871447"/>
              <a:gd name="connsiteX2" fmla="*/ 2608729 w 2729753"/>
              <a:gd name="connsiteY2" fmla="*/ 6871447 h 6871447"/>
              <a:gd name="connsiteX3" fmla="*/ 0 w 2729753"/>
              <a:gd name="connsiteY3" fmla="*/ 6871447 h 6871447"/>
              <a:gd name="connsiteX4" fmla="*/ 0 w 2729753"/>
              <a:gd name="connsiteY4" fmla="*/ 13447 h 6871447"/>
              <a:gd name="connsiteX0" fmla="*/ 0 w 2729753"/>
              <a:gd name="connsiteY0" fmla="*/ 13447 h 6871447"/>
              <a:gd name="connsiteX1" fmla="*/ 2729753 w 2729753"/>
              <a:gd name="connsiteY1" fmla="*/ 0 h 6871447"/>
              <a:gd name="connsiteX2" fmla="*/ 2608729 w 2729753"/>
              <a:gd name="connsiteY2" fmla="*/ 6871447 h 6871447"/>
              <a:gd name="connsiteX3" fmla="*/ 0 w 2729753"/>
              <a:gd name="connsiteY3" fmla="*/ 6871447 h 6871447"/>
              <a:gd name="connsiteX4" fmla="*/ 0 w 2729753"/>
              <a:gd name="connsiteY4" fmla="*/ 13447 h 6871447"/>
              <a:gd name="connsiteX0" fmla="*/ 0 w 3482788"/>
              <a:gd name="connsiteY0" fmla="*/ 13447 h 6884894"/>
              <a:gd name="connsiteX1" fmla="*/ 2729753 w 3482788"/>
              <a:gd name="connsiteY1" fmla="*/ 0 h 6884894"/>
              <a:gd name="connsiteX2" fmla="*/ 3482788 w 3482788"/>
              <a:gd name="connsiteY2" fmla="*/ 6884894 h 6884894"/>
              <a:gd name="connsiteX3" fmla="*/ 0 w 3482788"/>
              <a:gd name="connsiteY3" fmla="*/ 6871447 h 6884894"/>
              <a:gd name="connsiteX4" fmla="*/ 0 w 3482788"/>
              <a:gd name="connsiteY4" fmla="*/ 13447 h 6884894"/>
              <a:gd name="connsiteX0" fmla="*/ 0 w 3570620"/>
              <a:gd name="connsiteY0" fmla="*/ 13447 h 6884894"/>
              <a:gd name="connsiteX1" fmla="*/ 2729753 w 3570620"/>
              <a:gd name="connsiteY1" fmla="*/ 0 h 6884894"/>
              <a:gd name="connsiteX2" fmla="*/ 2541494 w 3570620"/>
              <a:gd name="connsiteY2" fmla="*/ 2017059 h 6884894"/>
              <a:gd name="connsiteX3" fmla="*/ 3482788 w 3570620"/>
              <a:gd name="connsiteY3" fmla="*/ 6884894 h 6884894"/>
              <a:gd name="connsiteX4" fmla="*/ 0 w 3570620"/>
              <a:gd name="connsiteY4" fmla="*/ 6871447 h 6884894"/>
              <a:gd name="connsiteX5" fmla="*/ 0 w 3570620"/>
              <a:gd name="connsiteY5" fmla="*/ 13447 h 6884894"/>
              <a:gd name="connsiteX0" fmla="*/ 0 w 3644771"/>
              <a:gd name="connsiteY0" fmla="*/ 13447 h 6884894"/>
              <a:gd name="connsiteX1" fmla="*/ 2729753 w 3644771"/>
              <a:gd name="connsiteY1" fmla="*/ 0 h 6884894"/>
              <a:gd name="connsiteX2" fmla="*/ 3254188 w 3644771"/>
              <a:gd name="connsiteY2" fmla="*/ 2097741 h 6884894"/>
              <a:gd name="connsiteX3" fmla="*/ 3482788 w 3644771"/>
              <a:gd name="connsiteY3" fmla="*/ 6884894 h 6884894"/>
              <a:gd name="connsiteX4" fmla="*/ 0 w 3644771"/>
              <a:gd name="connsiteY4" fmla="*/ 6871447 h 6884894"/>
              <a:gd name="connsiteX5" fmla="*/ 0 w 3644771"/>
              <a:gd name="connsiteY5" fmla="*/ 13447 h 6884894"/>
              <a:gd name="connsiteX0" fmla="*/ 0 w 3801568"/>
              <a:gd name="connsiteY0" fmla="*/ 13447 h 6884894"/>
              <a:gd name="connsiteX1" fmla="*/ 2729753 w 3801568"/>
              <a:gd name="connsiteY1" fmla="*/ 0 h 6884894"/>
              <a:gd name="connsiteX2" fmla="*/ 3254188 w 3801568"/>
              <a:gd name="connsiteY2" fmla="*/ 2097741 h 6884894"/>
              <a:gd name="connsiteX3" fmla="*/ 3617259 w 3801568"/>
              <a:gd name="connsiteY3" fmla="*/ 5298141 h 6884894"/>
              <a:gd name="connsiteX4" fmla="*/ 3482788 w 3801568"/>
              <a:gd name="connsiteY4" fmla="*/ 6884894 h 6884894"/>
              <a:gd name="connsiteX5" fmla="*/ 0 w 3801568"/>
              <a:gd name="connsiteY5" fmla="*/ 6871447 h 6884894"/>
              <a:gd name="connsiteX6" fmla="*/ 0 w 3801568"/>
              <a:gd name="connsiteY6" fmla="*/ 13447 h 6884894"/>
              <a:gd name="connsiteX0" fmla="*/ 0 w 3581052"/>
              <a:gd name="connsiteY0" fmla="*/ 13447 h 6884894"/>
              <a:gd name="connsiteX1" fmla="*/ 2729753 w 3581052"/>
              <a:gd name="connsiteY1" fmla="*/ 0 h 6884894"/>
              <a:gd name="connsiteX2" fmla="*/ 3254188 w 3581052"/>
              <a:gd name="connsiteY2" fmla="*/ 2097741 h 6884894"/>
              <a:gd name="connsiteX3" fmla="*/ 1680882 w 3581052"/>
              <a:gd name="connsiteY3" fmla="*/ 4410635 h 6884894"/>
              <a:gd name="connsiteX4" fmla="*/ 3482788 w 3581052"/>
              <a:gd name="connsiteY4" fmla="*/ 6884894 h 6884894"/>
              <a:gd name="connsiteX5" fmla="*/ 0 w 3581052"/>
              <a:gd name="connsiteY5" fmla="*/ 6871447 h 6884894"/>
              <a:gd name="connsiteX6" fmla="*/ 0 w 3581052"/>
              <a:gd name="connsiteY6" fmla="*/ 13447 h 6884894"/>
              <a:gd name="connsiteX0" fmla="*/ 0 w 3581052"/>
              <a:gd name="connsiteY0" fmla="*/ 13447 h 6884894"/>
              <a:gd name="connsiteX1" fmla="*/ 2729753 w 3581052"/>
              <a:gd name="connsiteY1" fmla="*/ 0 h 6884894"/>
              <a:gd name="connsiteX2" fmla="*/ 3307976 w 3581052"/>
              <a:gd name="connsiteY2" fmla="*/ 1532965 h 6884894"/>
              <a:gd name="connsiteX3" fmla="*/ 1680882 w 3581052"/>
              <a:gd name="connsiteY3" fmla="*/ 4410635 h 6884894"/>
              <a:gd name="connsiteX4" fmla="*/ 3482788 w 3581052"/>
              <a:gd name="connsiteY4" fmla="*/ 6884894 h 6884894"/>
              <a:gd name="connsiteX5" fmla="*/ 0 w 3581052"/>
              <a:gd name="connsiteY5" fmla="*/ 6871447 h 6884894"/>
              <a:gd name="connsiteX6" fmla="*/ 0 w 3581052"/>
              <a:gd name="connsiteY6" fmla="*/ 13447 h 6884894"/>
              <a:gd name="connsiteX0" fmla="*/ 0 w 3581052"/>
              <a:gd name="connsiteY0" fmla="*/ 13447 h 6884894"/>
              <a:gd name="connsiteX1" fmla="*/ 2729753 w 3581052"/>
              <a:gd name="connsiteY1" fmla="*/ 0 h 6884894"/>
              <a:gd name="connsiteX2" fmla="*/ 3133165 w 3581052"/>
              <a:gd name="connsiteY2" fmla="*/ 1532965 h 6884894"/>
              <a:gd name="connsiteX3" fmla="*/ 1680882 w 3581052"/>
              <a:gd name="connsiteY3" fmla="*/ 4410635 h 6884894"/>
              <a:gd name="connsiteX4" fmla="*/ 3482788 w 3581052"/>
              <a:gd name="connsiteY4" fmla="*/ 6884894 h 6884894"/>
              <a:gd name="connsiteX5" fmla="*/ 0 w 3581052"/>
              <a:gd name="connsiteY5" fmla="*/ 6871447 h 6884894"/>
              <a:gd name="connsiteX6" fmla="*/ 0 w 3581052"/>
              <a:gd name="connsiteY6" fmla="*/ 13447 h 6884894"/>
              <a:gd name="connsiteX0" fmla="*/ 0 w 4973018"/>
              <a:gd name="connsiteY0" fmla="*/ 0 h 6871447"/>
              <a:gd name="connsiteX1" fmla="*/ 4921623 w 4973018"/>
              <a:gd name="connsiteY1" fmla="*/ 13447 h 6871447"/>
              <a:gd name="connsiteX2" fmla="*/ 3133165 w 4973018"/>
              <a:gd name="connsiteY2" fmla="*/ 1519518 h 6871447"/>
              <a:gd name="connsiteX3" fmla="*/ 1680882 w 4973018"/>
              <a:gd name="connsiteY3" fmla="*/ 4397188 h 6871447"/>
              <a:gd name="connsiteX4" fmla="*/ 3482788 w 4973018"/>
              <a:gd name="connsiteY4" fmla="*/ 6871447 h 6871447"/>
              <a:gd name="connsiteX5" fmla="*/ 0 w 4973018"/>
              <a:gd name="connsiteY5" fmla="*/ 6858000 h 6871447"/>
              <a:gd name="connsiteX6" fmla="*/ 0 w 4973018"/>
              <a:gd name="connsiteY6" fmla="*/ 0 h 6871447"/>
              <a:gd name="connsiteX0" fmla="*/ 0 w 5021137"/>
              <a:gd name="connsiteY0" fmla="*/ 0 h 6871447"/>
              <a:gd name="connsiteX1" fmla="*/ 4921623 w 5021137"/>
              <a:gd name="connsiteY1" fmla="*/ 13447 h 6871447"/>
              <a:gd name="connsiteX2" fmla="*/ 4397188 w 5021137"/>
              <a:gd name="connsiteY2" fmla="*/ 3039035 h 6871447"/>
              <a:gd name="connsiteX3" fmla="*/ 1680882 w 5021137"/>
              <a:gd name="connsiteY3" fmla="*/ 4397188 h 6871447"/>
              <a:gd name="connsiteX4" fmla="*/ 3482788 w 5021137"/>
              <a:gd name="connsiteY4" fmla="*/ 6871447 h 6871447"/>
              <a:gd name="connsiteX5" fmla="*/ 0 w 5021137"/>
              <a:gd name="connsiteY5" fmla="*/ 6858000 h 6871447"/>
              <a:gd name="connsiteX6" fmla="*/ 0 w 5021137"/>
              <a:gd name="connsiteY6" fmla="*/ 0 h 6871447"/>
              <a:gd name="connsiteX0" fmla="*/ 0 w 5021137"/>
              <a:gd name="connsiteY0" fmla="*/ 0 h 6871447"/>
              <a:gd name="connsiteX1" fmla="*/ 4921623 w 5021137"/>
              <a:gd name="connsiteY1" fmla="*/ 13447 h 6871447"/>
              <a:gd name="connsiteX2" fmla="*/ 4397188 w 5021137"/>
              <a:gd name="connsiteY2" fmla="*/ 3039035 h 6871447"/>
              <a:gd name="connsiteX3" fmla="*/ 3482788 w 5021137"/>
              <a:gd name="connsiteY3" fmla="*/ 6871447 h 6871447"/>
              <a:gd name="connsiteX4" fmla="*/ 0 w 5021137"/>
              <a:gd name="connsiteY4" fmla="*/ 6858000 h 6871447"/>
              <a:gd name="connsiteX5" fmla="*/ 0 w 5021137"/>
              <a:gd name="connsiteY5" fmla="*/ 0 h 6871447"/>
              <a:gd name="connsiteX0" fmla="*/ 0 w 4984293"/>
              <a:gd name="connsiteY0" fmla="*/ 0 h 6871447"/>
              <a:gd name="connsiteX1" fmla="*/ 4921623 w 4984293"/>
              <a:gd name="connsiteY1" fmla="*/ 13447 h 6871447"/>
              <a:gd name="connsiteX2" fmla="*/ 3603812 w 4984293"/>
              <a:gd name="connsiteY2" fmla="*/ 4182035 h 6871447"/>
              <a:gd name="connsiteX3" fmla="*/ 3482788 w 4984293"/>
              <a:gd name="connsiteY3" fmla="*/ 6871447 h 6871447"/>
              <a:gd name="connsiteX4" fmla="*/ 0 w 4984293"/>
              <a:gd name="connsiteY4" fmla="*/ 6858000 h 6871447"/>
              <a:gd name="connsiteX5" fmla="*/ 0 w 4984293"/>
              <a:gd name="connsiteY5" fmla="*/ 0 h 6871447"/>
              <a:gd name="connsiteX0" fmla="*/ 0 w 4984293"/>
              <a:gd name="connsiteY0" fmla="*/ 0 h 6858000"/>
              <a:gd name="connsiteX1" fmla="*/ 4921623 w 4984293"/>
              <a:gd name="connsiteY1" fmla="*/ 13447 h 6858000"/>
              <a:gd name="connsiteX2" fmla="*/ 3603812 w 4984293"/>
              <a:gd name="connsiteY2" fmla="*/ 4182035 h 6858000"/>
              <a:gd name="connsiteX3" fmla="*/ 4182035 w 4984293"/>
              <a:gd name="connsiteY3" fmla="*/ 6858000 h 6858000"/>
              <a:gd name="connsiteX4" fmla="*/ 0 w 4984293"/>
              <a:gd name="connsiteY4" fmla="*/ 6858000 h 6858000"/>
              <a:gd name="connsiteX5" fmla="*/ 0 w 4984293"/>
              <a:gd name="connsiteY5" fmla="*/ 0 h 6858000"/>
              <a:gd name="connsiteX0" fmla="*/ 0 w 4984293"/>
              <a:gd name="connsiteY0" fmla="*/ 0 h 6858000"/>
              <a:gd name="connsiteX1" fmla="*/ 4921623 w 4984293"/>
              <a:gd name="connsiteY1" fmla="*/ 13447 h 6858000"/>
              <a:gd name="connsiteX2" fmla="*/ 3603812 w 4984293"/>
              <a:gd name="connsiteY2" fmla="*/ 4182035 h 6858000"/>
              <a:gd name="connsiteX3" fmla="*/ 4182035 w 4984293"/>
              <a:gd name="connsiteY3" fmla="*/ 6858000 h 6858000"/>
              <a:gd name="connsiteX4" fmla="*/ 0 w 4984293"/>
              <a:gd name="connsiteY4" fmla="*/ 6858000 h 6858000"/>
              <a:gd name="connsiteX5" fmla="*/ 0 w 4984293"/>
              <a:gd name="connsiteY5" fmla="*/ 0 h 6858000"/>
              <a:gd name="connsiteX0" fmla="*/ 0 w 4977003"/>
              <a:gd name="connsiteY0" fmla="*/ 0 h 6858000"/>
              <a:gd name="connsiteX1" fmla="*/ 4921623 w 4977003"/>
              <a:gd name="connsiteY1" fmla="*/ 13447 h 6858000"/>
              <a:gd name="connsiteX2" fmla="*/ 3321423 w 4977003"/>
              <a:gd name="connsiteY2" fmla="*/ 4141694 h 6858000"/>
              <a:gd name="connsiteX3" fmla="*/ 4182035 w 4977003"/>
              <a:gd name="connsiteY3" fmla="*/ 6858000 h 6858000"/>
              <a:gd name="connsiteX4" fmla="*/ 0 w 4977003"/>
              <a:gd name="connsiteY4" fmla="*/ 6858000 h 6858000"/>
              <a:gd name="connsiteX5" fmla="*/ 0 w 4977003"/>
              <a:gd name="connsiteY5" fmla="*/ 0 h 6858000"/>
              <a:gd name="connsiteX0" fmla="*/ 0 w 4977003"/>
              <a:gd name="connsiteY0" fmla="*/ 0 h 6858000"/>
              <a:gd name="connsiteX1" fmla="*/ 4921623 w 4977003"/>
              <a:gd name="connsiteY1" fmla="*/ 13447 h 6858000"/>
              <a:gd name="connsiteX2" fmla="*/ 3321423 w 4977003"/>
              <a:gd name="connsiteY2" fmla="*/ 4141694 h 6858000"/>
              <a:gd name="connsiteX3" fmla="*/ 4182035 w 4977003"/>
              <a:gd name="connsiteY3" fmla="*/ 6858000 h 6858000"/>
              <a:gd name="connsiteX4" fmla="*/ 0 w 4977003"/>
              <a:gd name="connsiteY4" fmla="*/ 6858000 h 6858000"/>
              <a:gd name="connsiteX5" fmla="*/ 0 w 4977003"/>
              <a:gd name="connsiteY5" fmla="*/ 0 h 6858000"/>
              <a:gd name="connsiteX0" fmla="*/ 0 w 4980466"/>
              <a:gd name="connsiteY0" fmla="*/ 0 h 6858000"/>
              <a:gd name="connsiteX1" fmla="*/ 4921623 w 4980466"/>
              <a:gd name="connsiteY1" fmla="*/ 13447 h 6858000"/>
              <a:gd name="connsiteX2" fmla="*/ 3321423 w 4980466"/>
              <a:gd name="connsiteY2" fmla="*/ 4141694 h 6858000"/>
              <a:gd name="connsiteX3" fmla="*/ 4182035 w 4980466"/>
              <a:gd name="connsiteY3" fmla="*/ 6858000 h 6858000"/>
              <a:gd name="connsiteX4" fmla="*/ 0 w 4980466"/>
              <a:gd name="connsiteY4" fmla="*/ 6858000 h 6858000"/>
              <a:gd name="connsiteX5" fmla="*/ 0 w 4980466"/>
              <a:gd name="connsiteY5" fmla="*/ 0 h 6858000"/>
              <a:gd name="connsiteX0" fmla="*/ 0 w 4202614"/>
              <a:gd name="connsiteY0" fmla="*/ 0 h 6858000"/>
              <a:gd name="connsiteX1" fmla="*/ 3751729 w 4202614"/>
              <a:gd name="connsiteY1" fmla="*/ 13447 h 6858000"/>
              <a:gd name="connsiteX2" fmla="*/ 3321423 w 4202614"/>
              <a:gd name="connsiteY2" fmla="*/ 4141694 h 6858000"/>
              <a:gd name="connsiteX3" fmla="*/ 4182035 w 4202614"/>
              <a:gd name="connsiteY3" fmla="*/ 6858000 h 6858000"/>
              <a:gd name="connsiteX4" fmla="*/ 0 w 4202614"/>
              <a:gd name="connsiteY4" fmla="*/ 6858000 h 6858000"/>
              <a:gd name="connsiteX5" fmla="*/ 0 w 4202614"/>
              <a:gd name="connsiteY5" fmla="*/ 0 h 6858000"/>
              <a:gd name="connsiteX0" fmla="*/ 0 w 4202614"/>
              <a:gd name="connsiteY0" fmla="*/ 13447 h 6871447"/>
              <a:gd name="connsiteX1" fmla="*/ 3738282 w 4202614"/>
              <a:gd name="connsiteY1" fmla="*/ 0 h 6871447"/>
              <a:gd name="connsiteX2" fmla="*/ 3321423 w 4202614"/>
              <a:gd name="connsiteY2" fmla="*/ 4155141 h 6871447"/>
              <a:gd name="connsiteX3" fmla="*/ 4182035 w 4202614"/>
              <a:gd name="connsiteY3" fmla="*/ 6871447 h 6871447"/>
              <a:gd name="connsiteX4" fmla="*/ 0 w 4202614"/>
              <a:gd name="connsiteY4" fmla="*/ 6871447 h 6871447"/>
              <a:gd name="connsiteX5" fmla="*/ 0 w 4202614"/>
              <a:gd name="connsiteY5" fmla="*/ 13447 h 6871447"/>
              <a:gd name="connsiteX0" fmla="*/ 0 w 4202614"/>
              <a:gd name="connsiteY0" fmla="*/ 0 h 6858000"/>
              <a:gd name="connsiteX1" fmla="*/ 3818965 w 4202614"/>
              <a:gd name="connsiteY1" fmla="*/ 0 h 6858000"/>
              <a:gd name="connsiteX2" fmla="*/ 3321423 w 4202614"/>
              <a:gd name="connsiteY2" fmla="*/ 4141694 h 6858000"/>
              <a:gd name="connsiteX3" fmla="*/ 4182035 w 4202614"/>
              <a:gd name="connsiteY3" fmla="*/ 6858000 h 6858000"/>
              <a:gd name="connsiteX4" fmla="*/ 0 w 4202614"/>
              <a:gd name="connsiteY4" fmla="*/ 6858000 h 6858000"/>
              <a:gd name="connsiteX5" fmla="*/ 0 w 4202614"/>
              <a:gd name="connsiteY5" fmla="*/ 0 h 6858000"/>
              <a:gd name="connsiteX0" fmla="*/ 0 w 4202614"/>
              <a:gd name="connsiteY0" fmla="*/ 0 h 6858000"/>
              <a:gd name="connsiteX1" fmla="*/ 3818965 w 4202614"/>
              <a:gd name="connsiteY1" fmla="*/ 0 h 6858000"/>
              <a:gd name="connsiteX2" fmla="*/ 3321423 w 4202614"/>
              <a:gd name="connsiteY2" fmla="*/ 4141694 h 6858000"/>
              <a:gd name="connsiteX3" fmla="*/ 4182035 w 4202614"/>
              <a:gd name="connsiteY3" fmla="*/ 6858000 h 6858000"/>
              <a:gd name="connsiteX4" fmla="*/ 0 w 4202614"/>
              <a:gd name="connsiteY4" fmla="*/ 6858000 h 6858000"/>
              <a:gd name="connsiteX5" fmla="*/ 0 w 4202614"/>
              <a:gd name="connsiteY5" fmla="*/ 0 h 6858000"/>
              <a:gd name="connsiteX0" fmla="*/ 0 w 4202614"/>
              <a:gd name="connsiteY0" fmla="*/ 13447 h 6871447"/>
              <a:gd name="connsiteX1" fmla="*/ 3818965 w 4202614"/>
              <a:gd name="connsiteY1" fmla="*/ 0 h 6871447"/>
              <a:gd name="connsiteX2" fmla="*/ 3321423 w 4202614"/>
              <a:gd name="connsiteY2" fmla="*/ 4155141 h 6871447"/>
              <a:gd name="connsiteX3" fmla="*/ 4182035 w 4202614"/>
              <a:gd name="connsiteY3" fmla="*/ 6871447 h 6871447"/>
              <a:gd name="connsiteX4" fmla="*/ 0 w 4202614"/>
              <a:gd name="connsiteY4" fmla="*/ 6871447 h 6871447"/>
              <a:gd name="connsiteX5" fmla="*/ 0 w 4202614"/>
              <a:gd name="connsiteY5" fmla="*/ 13447 h 6871447"/>
              <a:gd name="connsiteX0" fmla="*/ 0 w 4202614"/>
              <a:gd name="connsiteY0" fmla="*/ 13447 h 6871447"/>
              <a:gd name="connsiteX1" fmla="*/ 3818965 w 4202614"/>
              <a:gd name="connsiteY1" fmla="*/ 0 h 6871447"/>
              <a:gd name="connsiteX2" fmla="*/ 3321423 w 4202614"/>
              <a:gd name="connsiteY2" fmla="*/ 4155141 h 6871447"/>
              <a:gd name="connsiteX3" fmla="*/ 4182035 w 4202614"/>
              <a:gd name="connsiteY3" fmla="*/ 6871447 h 6871447"/>
              <a:gd name="connsiteX4" fmla="*/ 0 w 4202614"/>
              <a:gd name="connsiteY4" fmla="*/ 6871447 h 6871447"/>
              <a:gd name="connsiteX5" fmla="*/ 0 w 4202614"/>
              <a:gd name="connsiteY5" fmla="*/ 13447 h 6871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02614" h="6871447">
                <a:moveTo>
                  <a:pt x="0" y="13447"/>
                </a:moveTo>
                <a:lnTo>
                  <a:pt x="3818965" y="0"/>
                </a:lnTo>
                <a:cubicBezTo>
                  <a:pt x="3866029" y="374276"/>
                  <a:pt x="3343835" y="2926977"/>
                  <a:pt x="3321423" y="4155141"/>
                </a:cubicBezTo>
                <a:cubicBezTo>
                  <a:pt x="3283323" y="5338482"/>
                  <a:pt x="4363570" y="5844988"/>
                  <a:pt x="4182035" y="6871447"/>
                </a:cubicBezTo>
                <a:lnTo>
                  <a:pt x="0" y="6871447"/>
                </a:lnTo>
                <a:lnTo>
                  <a:pt x="0" y="13447"/>
                </a:lnTo>
                <a:close/>
              </a:path>
            </a:pathLst>
          </a:custGeom>
          <a:gradFill flip="none" rotWithShape="1">
            <a:gsLst>
              <a:gs pos="95000">
                <a:srgbClr val="0071C5"/>
              </a:gs>
              <a:gs pos="5000">
                <a:srgbClr val="00AEEF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122512"/>
            <a:ext cx="9144000" cy="735488"/>
          </a:xfrm>
          <a:prstGeom prst="rect">
            <a:avLst/>
          </a:prstGeom>
        </p:spPr>
      </p:pic>
      <p:sp>
        <p:nvSpPr>
          <p:cNvPr id="11" name="Title 10"/>
          <p:cNvSpPr>
            <a:spLocks noGrp="1"/>
          </p:cNvSpPr>
          <p:nvPr>
            <p:ph type="title" hasCustomPrompt="1"/>
          </p:nvPr>
        </p:nvSpPr>
        <p:spPr>
          <a:xfrm>
            <a:off x="295937" y="1124744"/>
            <a:ext cx="3610744" cy="706090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Section 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63406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557462" y="2130518"/>
            <a:ext cx="4029075" cy="2543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882256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95000">
                <a:srgbClr val="0071C5"/>
              </a:gs>
              <a:gs pos="5000">
                <a:srgbClr val="00AEE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intel_wht_rgb_3000.png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72783" y="4619705"/>
            <a:ext cx="815197" cy="537487"/>
          </a:xfrm>
          <a:prstGeom prst="rect">
            <a:avLst/>
          </a:prstGeom>
        </p:spPr>
      </p:pic>
      <p:pic>
        <p:nvPicPr>
          <p:cNvPr id="2050" name="Picture 2" descr="C:\Users\mosheisr\Desktop\MyFiles\Branding\Advanced Analytics\AA logo\AA logo - white.png"/>
          <p:cNvPicPr>
            <a:picLocks noChangeAspect="1" noChangeArrowheads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123728" y="1700808"/>
            <a:ext cx="5073883" cy="3017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4734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68914" y="1722324"/>
            <a:ext cx="4736068" cy="3058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8339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1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696" b="-1"/>
          <a:stretch/>
        </p:blipFill>
        <p:spPr>
          <a:xfrm>
            <a:off x="0" y="6134986"/>
            <a:ext cx="9144000" cy="723014"/>
          </a:xfrm>
          <a:prstGeom prst="rect">
            <a:avLst/>
          </a:prstGeom>
        </p:spPr>
      </p:pic>
      <p:pic>
        <p:nvPicPr>
          <p:cNvPr id="1026" name="Picture 2" descr="C:\Users\mosheisr\Desktop\MyFiles\Branding\Intel_logo\Logo blue.png"/>
          <p:cNvPicPr>
            <a:picLocks noChangeAspect="1" noChangeArrowheads="1"/>
          </p:cNvPicPr>
          <p:nvPr/>
        </p:nvPicPr>
        <p:blipFill>
          <a:blip r:embed="rId1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88424" y="71518"/>
            <a:ext cx="651430" cy="477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2051720" y="6545805"/>
            <a:ext cx="69847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Neo Sans Intel" pitchFamily="34" charset="0"/>
              </a:rPr>
              <a:t>Intel  Confidential</a:t>
            </a:r>
            <a:endParaRPr lang="en-US" sz="1200" dirty="0">
              <a:solidFill>
                <a:schemeClr val="bg1"/>
              </a:solidFill>
              <a:latin typeface="Neo Sans Inte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5255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7" r:id="rId2"/>
    <p:sldLayoutId id="2147483664" r:id="rId3"/>
    <p:sldLayoutId id="2147483650" r:id="rId4"/>
    <p:sldLayoutId id="2147483663" r:id="rId5"/>
    <p:sldLayoutId id="2147483651" r:id="rId6"/>
    <p:sldLayoutId id="2147483662" r:id="rId7"/>
    <p:sldLayoutId id="2147483660" r:id="rId8"/>
    <p:sldLayoutId id="2147483666" r:id="rId9"/>
    <p:sldLayoutId id="2147483661" r:id="rId10"/>
  </p:sldLayoutIdLst>
  <p:hf sldNum="0" hdr="0" ft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3.png"/><Relationship Id="rId4" Type="http://schemas.openxmlformats.org/officeDocument/2006/relationships/image" Target="../media/image22.gi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6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7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jpeg"/><Relationship Id="rId3" Type="http://schemas.openxmlformats.org/officeDocument/2006/relationships/image" Target="../media/image34.png"/><Relationship Id="rId7" Type="http://schemas.openxmlformats.org/officeDocument/2006/relationships/image" Target="../media/image3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4.jpeg"/><Relationship Id="rId5" Type="http://schemas.openxmlformats.org/officeDocument/2006/relationships/image" Target="../media/image33.jpeg"/><Relationship Id="rId4" Type="http://schemas.openxmlformats.org/officeDocument/2006/relationships/image" Target="../media/image35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40.png"/><Relationship Id="rId7" Type="http://schemas.openxmlformats.org/officeDocument/2006/relationships/image" Target="../media/image3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10" Type="http://schemas.openxmlformats.org/officeDocument/2006/relationships/image" Target="../media/image45.png"/><Relationship Id="rId4" Type="http://schemas.openxmlformats.org/officeDocument/2006/relationships/image" Target="../media/image41.png"/><Relationship Id="rId9" Type="http://schemas.openxmlformats.org/officeDocument/2006/relationships/image" Target="../media/image44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png"/><Relationship Id="rId3" Type="http://schemas.openxmlformats.org/officeDocument/2006/relationships/image" Target="../media/image48.png"/><Relationship Id="rId7" Type="http://schemas.openxmlformats.org/officeDocument/2006/relationships/image" Target="../media/image4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6.png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7" Type="http://schemas.openxmlformats.org/officeDocument/2006/relationships/image" Target="../media/image5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5.png"/><Relationship Id="rId5" Type="http://schemas.openxmlformats.org/officeDocument/2006/relationships/image" Target="../media/image54.png"/><Relationship Id="rId4" Type="http://schemas.openxmlformats.org/officeDocument/2006/relationships/image" Target="../media/image5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9.png"/><Relationship Id="rId4" Type="http://schemas.openxmlformats.org/officeDocument/2006/relationships/image" Target="../media/image5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4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0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jpe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jpe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4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jpe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jpe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4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4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3.jpeg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2558008" y="2204864"/>
            <a:ext cx="6662192" cy="602958"/>
          </a:xfrm>
        </p:spPr>
        <p:txBody>
          <a:bodyPr/>
          <a:lstStyle/>
          <a:p>
            <a:r>
              <a:rPr lang="en-US" sz="2500" dirty="0" smtClean="0"/>
              <a:t>AA ML Course – Theoretical Session #1</a:t>
            </a:r>
            <a:endParaRPr lang="en-US" sz="2500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4244234" y="2791686"/>
            <a:ext cx="4442566" cy="504056"/>
          </a:xfrm>
        </p:spPr>
        <p:txBody>
          <a:bodyPr/>
          <a:lstStyle/>
          <a:p>
            <a:r>
              <a:rPr lang="en-US" dirty="0" smtClean="0"/>
              <a:t>Avrahami Israeli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December,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9108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490" y="152400"/>
            <a:ext cx="7619020" cy="648072"/>
          </a:xfrm>
        </p:spPr>
        <p:txBody>
          <a:bodyPr/>
          <a:lstStyle/>
          <a:p>
            <a:r>
              <a:rPr lang="en-US" dirty="0" smtClean="0">
                <a:cs typeface="Narkisim" panose="020E0502050101010101" pitchFamily="34" charset="-79"/>
              </a:rPr>
              <a:t>Agenda</a:t>
            </a:r>
            <a:endParaRPr lang="en-US" dirty="0">
              <a:cs typeface="Narkisim" panose="020E0502050101010101" pitchFamily="34" charset="-79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23900"/>
            <a:ext cx="8229600" cy="5600700"/>
          </a:xfrm>
        </p:spPr>
        <p:txBody>
          <a:bodyPr>
            <a:normAutofit fontScale="62500" lnSpcReduction="20000"/>
          </a:bodyPr>
          <a:lstStyle/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Introduction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900" dirty="0">
                <a:latin typeface="Neo Sans Intel" panose="020B0504020202020204" pitchFamily="34" charset="0"/>
              </a:rPr>
              <a:t>Data types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b="1" dirty="0" smtClean="0">
                <a:solidFill>
                  <a:srgbClr val="FF0000"/>
                </a:solidFill>
                <a:latin typeface="Neo Sans Intel" panose="020B0504020202020204" pitchFamily="34" charset="0"/>
              </a:rPr>
              <a:t>Distance measures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Correlation and Mutual information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Data distribution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Missing values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>
                <a:latin typeface="Neo Sans Intel" panose="020B0504020202020204" pitchFamily="34" charset="0"/>
              </a:rPr>
              <a:t>Outliers</a:t>
            </a:r>
            <a:endParaRPr lang="en-US" sz="2800" dirty="0" smtClean="0">
              <a:latin typeface="Neo Sans Intel" panose="020B0504020202020204" pitchFamily="34" charset="0"/>
            </a:endParaRP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Normalization &amp; Transformation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Discretization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Unbalanced data</a:t>
            </a:r>
          </a:p>
          <a:p>
            <a:pPr marL="457200" indent="-457200">
              <a:buFont typeface="+mj-lt"/>
              <a:buAutoNum type="arabicPeriod"/>
            </a:pPr>
            <a:endParaRPr lang="en-US" sz="2800" dirty="0" smtClean="0">
              <a:latin typeface="Neo Sans Intel" panose="020B05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sz="2800" dirty="0" smtClean="0">
              <a:latin typeface="Neo Sans Intel" panose="020B0504020202020204" pitchFamily="34" charset="0"/>
            </a:endParaRPr>
          </a:p>
          <a:p>
            <a:pPr marL="0" indent="0">
              <a:buNone/>
            </a:pPr>
            <a:endParaRPr lang="en-US" sz="2000" dirty="0" smtClean="0">
              <a:latin typeface="Neo Sans Intel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9131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490" y="76200"/>
            <a:ext cx="7619020" cy="648072"/>
          </a:xfrm>
        </p:spPr>
        <p:txBody>
          <a:bodyPr>
            <a:normAutofit/>
          </a:bodyPr>
          <a:lstStyle/>
          <a:p>
            <a:r>
              <a:rPr lang="en-US" dirty="0" smtClean="0">
                <a:cs typeface="Narkisim" panose="020E0502050101010101" pitchFamily="34" charset="-79"/>
              </a:rPr>
              <a:t>Distance Measures</a:t>
            </a:r>
            <a:endParaRPr lang="en-US" dirty="0">
              <a:cs typeface="Narkisim" panose="020E0502050101010101" pitchFamily="34" charset="-79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90500" y="609600"/>
                <a:ext cx="8763000" cy="5410200"/>
              </a:xfrm>
            </p:spPr>
            <p:txBody>
              <a:bodyPr>
                <a:normAutofit/>
              </a:bodyPr>
              <a:lstStyle/>
              <a:p>
                <a:pPr>
                  <a:lnSpc>
                    <a:spcPct val="200000"/>
                  </a:lnSpc>
                  <a:buFont typeface="Wingdings" panose="05000000000000000000" pitchFamily="2" charset="2"/>
                  <a:buChar char="§"/>
                </a:pPr>
                <a:r>
                  <a:rPr lang="en-US" sz="2000" dirty="0" smtClean="0">
                    <a:latin typeface="Neo Sans Intel" panose="020B0504020202020204" pitchFamily="34" charset="0"/>
                  </a:rPr>
                  <a:t>Distance measure most satisfy some basic rules ( e.g.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𝑑</m:t>
                    </m:r>
                    <m:d>
                      <m:d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en-US" sz="2000" dirty="0" smtClean="0">
                    <a:latin typeface="Neo Sans Intel" panose="020B0504020202020204" pitchFamily="34" charset="0"/>
                  </a:rPr>
                  <a:t> )</a:t>
                </a:r>
              </a:p>
              <a:p>
                <a:pPr>
                  <a:lnSpc>
                    <a:spcPct val="200000"/>
                  </a:lnSpc>
                  <a:buFont typeface="Wingdings" panose="05000000000000000000" pitchFamily="2" charset="2"/>
                  <a:buChar char="§"/>
                </a:pPr>
                <a:r>
                  <a:rPr lang="en-US" sz="2000" dirty="0" smtClean="0">
                    <a:latin typeface="Neo Sans Intel" panose="020B0504020202020204" pitchFamily="34" charset="0"/>
                  </a:rPr>
                  <a:t>Distance measure examples:</a:t>
                </a:r>
              </a:p>
              <a:p>
                <a:pPr>
                  <a:lnSpc>
                    <a:spcPct val="200000"/>
                  </a:lnSpc>
                  <a:buFont typeface="Wingdings" panose="05000000000000000000" pitchFamily="2" charset="2"/>
                  <a:buChar char="§"/>
                </a:pPr>
                <a:endParaRPr lang="en-US" sz="2000" dirty="0">
                  <a:latin typeface="Neo Sans Intel" panose="020B0504020202020204" pitchFamily="34" charset="0"/>
                </a:endParaRPr>
              </a:p>
              <a:p>
                <a:pPr>
                  <a:lnSpc>
                    <a:spcPct val="200000"/>
                  </a:lnSpc>
                  <a:buFont typeface="Wingdings" panose="05000000000000000000" pitchFamily="2" charset="2"/>
                  <a:buChar char="§"/>
                </a:pPr>
                <a:endParaRPr lang="en-US" sz="2000" dirty="0" smtClean="0">
                  <a:latin typeface="Neo Sans Intel" panose="020B0504020202020204" pitchFamily="34" charset="0"/>
                </a:endParaRPr>
              </a:p>
              <a:p>
                <a:pPr>
                  <a:lnSpc>
                    <a:spcPct val="200000"/>
                  </a:lnSpc>
                  <a:buFont typeface="Wingdings" panose="05000000000000000000" pitchFamily="2" charset="2"/>
                  <a:buChar char="§"/>
                </a:pPr>
                <a:endParaRPr lang="en-US" sz="2000" dirty="0">
                  <a:latin typeface="Neo Sans Intel" panose="020B0504020202020204" pitchFamily="34" charset="0"/>
                </a:endParaRPr>
              </a:p>
              <a:p>
                <a:pPr>
                  <a:lnSpc>
                    <a:spcPct val="200000"/>
                  </a:lnSpc>
                  <a:buFont typeface="Wingdings" panose="05000000000000000000" pitchFamily="2" charset="2"/>
                  <a:buChar char="§"/>
                </a:pPr>
                <a:r>
                  <a:rPr lang="en-US" sz="2000" dirty="0" smtClean="0">
                    <a:latin typeface="Neo Sans Intel" panose="020B0504020202020204" pitchFamily="34" charset="0"/>
                  </a:rPr>
                  <a:t>Related examples: K-means, K-</a:t>
                </a:r>
                <a:r>
                  <a:rPr lang="en-US" sz="2000" dirty="0" err="1" smtClean="0">
                    <a:latin typeface="Neo Sans Intel" panose="020B0504020202020204" pitchFamily="34" charset="0"/>
                  </a:rPr>
                  <a:t>nn</a:t>
                </a:r>
                <a:r>
                  <a:rPr lang="en-US" sz="2000" dirty="0" smtClean="0">
                    <a:latin typeface="Neo Sans Intel" panose="020B0504020202020204" pitchFamily="34" charset="0"/>
                  </a:rPr>
                  <a:t>, </a:t>
                </a:r>
                <a:r>
                  <a:rPr lang="en-US" sz="2000" dirty="0">
                    <a:latin typeface="Neo Sans Intel" panose="020B0504020202020204" pitchFamily="34" charset="0"/>
                  </a:rPr>
                  <a:t>R</a:t>
                </a:r>
                <a:r>
                  <a:rPr lang="en-US" sz="2000" dirty="0" smtClean="0">
                    <a:latin typeface="Neo Sans Intel" panose="020B0504020202020204" pitchFamily="34" charset="0"/>
                  </a:rPr>
                  <a:t>ecommendation System algorithms</a:t>
                </a:r>
              </a:p>
              <a:p>
                <a:pPr>
                  <a:lnSpc>
                    <a:spcPct val="200000"/>
                  </a:lnSpc>
                  <a:buFont typeface="Wingdings" panose="05000000000000000000" pitchFamily="2" charset="2"/>
                  <a:buChar char="§"/>
                </a:pPr>
                <a:r>
                  <a:rPr lang="en-US" sz="2000" dirty="0" smtClean="0">
                    <a:latin typeface="Neo Sans Intel" panose="020B0504020202020204" pitchFamily="34" charset="0"/>
                  </a:rPr>
                  <a:t>Let’s have a look in R to see why it is critical</a:t>
                </a:r>
                <a:endParaRPr lang="en-US" sz="2000" dirty="0">
                  <a:latin typeface="Neo Sans Intel" panose="020B0504020202020204" pitchFamily="34" charset="0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0500" y="609600"/>
                <a:ext cx="8763000" cy="5410200"/>
              </a:xfrm>
              <a:blipFill rotWithShape="0">
                <a:blip r:embed="rId3"/>
                <a:stretch>
                  <a:fillRect l="-6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905000"/>
            <a:ext cx="6705600" cy="21687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/>
          <a:srcRect l="-462" t="7860" r="3214" b="2341"/>
          <a:stretch/>
        </p:blipFill>
        <p:spPr>
          <a:xfrm>
            <a:off x="6356793" y="4574001"/>
            <a:ext cx="2361710" cy="1503582"/>
          </a:xfrm>
          <a:prstGeom prst="rect">
            <a:avLst/>
          </a:prstGeom>
          <a:ln w="127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600" y="2728085"/>
            <a:ext cx="2774903" cy="140182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33854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490" y="152400"/>
            <a:ext cx="7619020" cy="648072"/>
          </a:xfrm>
        </p:spPr>
        <p:txBody>
          <a:bodyPr/>
          <a:lstStyle/>
          <a:p>
            <a:r>
              <a:rPr lang="en-US" dirty="0" smtClean="0">
                <a:cs typeface="Narkisim" panose="020E0502050101010101" pitchFamily="34" charset="-79"/>
              </a:rPr>
              <a:t>Agenda</a:t>
            </a:r>
            <a:endParaRPr lang="en-US" dirty="0">
              <a:cs typeface="Narkisim" panose="020E0502050101010101" pitchFamily="34" charset="-79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23900"/>
            <a:ext cx="8229600" cy="5600700"/>
          </a:xfrm>
        </p:spPr>
        <p:txBody>
          <a:bodyPr>
            <a:normAutofit fontScale="62500" lnSpcReduction="20000"/>
          </a:bodyPr>
          <a:lstStyle/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Introduction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900" dirty="0">
                <a:latin typeface="Neo Sans Intel" panose="020B0504020202020204" pitchFamily="34" charset="0"/>
              </a:rPr>
              <a:t>Data types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Distance measures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b="1" dirty="0" smtClean="0">
                <a:solidFill>
                  <a:srgbClr val="FF0000"/>
                </a:solidFill>
                <a:latin typeface="Neo Sans Intel" panose="020B0504020202020204" pitchFamily="34" charset="0"/>
              </a:rPr>
              <a:t>Correlation and Mutual information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Data distribution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Missing values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>
                <a:latin typeface="Neo Sans Intel" panose="020B0504020202020204" pitchFamily="34" charset="0"/>
              </a:rPr>
              <a:t>Outliers</a:t>
            </a:r>
            <a:endParaRPr lang="en-US" sz="2800" dirty="0" smtClean="0">
              <a:latin typeface="Neo Sans Intel" panose="020B0504020202020204" pitchFamily="34" charset="0"/>
            </a:endParaRP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Normalization &amp; Transformation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Discretization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Unbalanced data</a:t>
            </a:r>
          </a:p>
          <a:p>
            <a:pPr marL="457200" indent="-457200">
              <a:buFont typeface="+mj-lt"/>
              <a:buAutoNum type="arabicPeriod"/>
            </a:pPr>
            <a:endParaRPr lang="en-US" sz="2800" dirty="0" smtClean="0">
              <a:latin typeface="Neo Sans Intel" panose="020B05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sz="2800" dirty="0" smtClean="0">
              <a:latin typeface="Neo Sans Intel" panose="020B0504020202020204" pitchFamily="34" charset="0"/>
            </a:endParaRPr>
          </a:p>
          <a:p>
            <a:pPr marL="0" indent="0">
              <a:buNone/>
            </a:pPr>
            <a:endParaRPr lang="en-US" sz="2000" dirty="0" smtClean="0">
              <a:latin typeface="Neo Sans Intel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8589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62490" y="76200"/>
            <a:ext cx="7619020" cy="648072"/>
          </a:xfrm>
        </p:spPr>
        <p:txBody>
          <a:bodyPr/>
          <a:lstStyle/>
          <a:p>
            <a:r>
              <a:rPr lang="en-US" dirty="0" smtClean="0">
                <a:cs typeface="Narkisim" panose="020E0502050101010101" pitchFamily="34" charset="-79"/>
              </a:rPr>
              <a:t>Correlation</a:t>
            </a:r>
            <a:endParaRPr lang="en-US" dirty="0">
              <a:cs typeface="Narkisim" panose="020E0502050101010101" pitchFamily="34" charset="-79"/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723900"/>
            <a:ext cx="8458200" cy="560070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400" dirty="0" smtClean="0">
                <a:latin typeface="Neo Sans Intel" panose="020B0504020202020204" pitchFamily="34" charset="0"/>
              </a:rPr>
              <a:t>Definition: Correlation refers to </a:t>
            </a:r>
            <a:r>
              <a:rPr lang="en-US" sz="2400" b="1" dirty="0">
                <a:latin typeface="Neo Sans Intel" panose="020B0504020202020204" pitchFamily="34" charset="0"/>
              </a:rPr>
              <a:t>a</a:t>
            </a:r>
            <a:r>
              <a:rPr lang="en-US" sz="2400" b="1" dirty="0" smtClean="0">
                <a:latin typeface="Neo Sans Intel" panose="020B0504020202020204" pitchFamily="34" charset="0"/>
              </a:rPr>
              <a:t>ny</a:t>
            </a:r>
            <a:r>
              <a:rPr lang="en-US" sz="2400" dirty="0" smtClean="0">
                <a:latin typeface="Neo Sans Intel" panose="020B0504020202020204" pitchFamily="34" charset="0"/>
              </a:rPr>
              <a:t> </a:t>
            </a:r>
            <a:r>
              <a:rPr lang="en-US" sz="2400" dirty="0">
                <a:latin typeface="Neo Sans Intel" panose="020B0504020202020204" pitchFamily="34" charset="0"/>
              </a:rPr>
              <a:t>of a broad class of statistical relationships involving </a:t>
            </a:r>
            <a:r>
              <a:rPr lang="en-US" sz="2400" dirty="0" smtClean="0">
                <a:latin typeface="Neo Sans Intel" panose="020B0504020202020204" pitchFamily="34" charset="0"/>
              </a:rPr>
              <a:t>dependence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 smtClean="0">
                <a:latin typeface="Neo Sans Intel" panose="020B0504020202020204" pitchFamily="34" charset="0"/>
              </a:rPr>
              <a:t>How is this related to our discussion ?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 smtClean="0">
                <a:latin typeface="Neo Sans Intel" panose="020B0504020202020204" pitchFamily="34" charset="0"/>
              </a:rPr>
              <a:t>Where else will we use these measures?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 smtClean="0">
                <a:latin typeface="Neo Sans Intel" panose="020B0504020202020204" pitchFamily="34" charset="0"/>
              </a:rPr>
              <a:t>Most common correlations:</a:t>
            </a:r>
          </a:p>
          <a:p>
            <a:pPr marL="857250" lvl="1" indent="-457200">
              <a:buFont typeface="+mj-lt"/>
              <a:buAutoNum type="arabicPeriod"/>
            </a:pPr>
            <a:r>
              <a:rPr lang="en-US" sz="2000" b="1" u="sng" dirty="0" smtClean="0">
                <a:latin typeface="Neo Sans Intel" panose="020B0504020202020204" pitchFamily="34" charset="0"/>
              </a:rPr>
              <a:t>Pearson Correlation</a:t>
            </a:r>
            <a:r>
              <a:rPr lang="en-US" sz="2000" b="1" dirty="0" smtClean="0">
                <a:latin typeface="Neo Sans Intel" panose="020B0504020202020204" pitchFamily="34" charset="0"/>
              </a:rPr>
              <a:t> </a:t>
            </a:r>
            <a:r>
              <a:rPr lang="en-US" sz="2000" dirty="0" smtClean="0">
                <a:latin typeface="Neo Sans Intel" panose="020B0504020202020204" pitchFamily="34" charset="0"/>
              </a:rPr>
              <a:t>– measures the </a:t>
            </a:r>
            <a:r>
              <a:rPr lang="en-US" sz="2000" dirty="0">
                <a:latin typeface="Neo Sans Intel" panose="020B0504020202020204" pitchFamily="34" charset="0"/>
              </a:rPr>
              <a:t>degree of </a:t>
            </a:r>
            <a:r>
              <a:rPr lang="en-US" sz="2000" b="1" dirty="0">
                <a:latin typeface="Neo Sans Intel" panose="020B0504020202020204" pitchFamily="34" charset="0"/>
              </a:rPr>
              <a:t>linear dependence </a:t>
            </a:r>
            <a:r>
              <a:rPr lang="en-US" sz="2000" dirty="0">
                <a:latin typeface="Neo Sans Intel" panose="020B0504020202020204" pitchFamily="34" charset="0"/>
              </a:rPr>
              <a:t>between two </a:t>
            </a:r>
            <a:r>
              <a:rPr lang="en-US" sz="2000" dirty="0" smtClean="0">
                <a:latin typeface="Neo Sans Intel" panose="020B0504020202020204" pitchFamily="34" charset="0"/>
              </a:rPr>
              <a:t>variables</a:t>
            </a:r>
          </a:p>
          <a:p>
            <a:pPr marL="400050" lvl="1" indent="0">
              <a:buNone/>
            </a:pPr>
            <a:endParaRPr lang="en-US" sz="2000" dirty="0" smtClean="0">
              <a:latin typeface="Neo Sans Intel" panose="020B0504020202020204" pitchFamily="34" charset="0"/>
            </a:endParaRPr>
          </a:p>
          <a:p>
            <a:pPr marL="857250" lvl="1" indent="-457200">
              <a:buFont typeface="+mj-lt"/>
              <a:buAutoNum type="arabicPeriod" startAt="2"/>
            </a:pPr>
            <a:r>
              <a:rPr lang="en-US" sz="2000" b="1" u="sng" dirty="0" smtClean="0">
                <a:latin typeface="Neo Sans Intel" panose="020B0504020202020204" pitchFamily="34" charset="0"/>
              </a:rPr>
              <a:t>Spearman correlation</a:t>
            </a:r>
            <a:r>
              <a:rPr lang="en-US" sz="2000" b="1" dirty="0" smtClean="0">
                <a:latin typeface="Neo Sans Intel" panose="020B0504020202020204" pitchFamily="34" charset="0"/>
              </a:rPr>
              <a:t> </a:t>
            </a:r>
            <a:r>
              <a:rPr lang="en-US" sz="2000" dirty="0" smtClean="0">
                <a:latin typeface="Neo Sans Intel" panose="020B0504020202020204" pitchFamily="34" charset="0"/>
              </a:rPr>
              <a:t>– measures </a:t>
            </a:r>
            <a:r>
              <a:rPr lang="en-US" sz="2000" dirty="0">
                <a:latin typeface="Neo Sans Intel" panose="020B0504020202020204" pitchFamily="34" charset="0"/>
              </a:rPr>
              <a:t>how well the relationship between two variables can be described using a </a:t>
            </a:r>
            <a:r>
              <a:rPr lang="en-US" sz="2000" b="1" dirty="0">
                <a:latin typeface="Neo Sans Intel" panose="020B0504020202020204" pitchFamily="34" charset="0"/>
              </a:rPr>
              <a:t>monotonic </a:t>
            </a:r>
            <a:r>
              <a:rPr lang="en-US" sz="2000" b="1" dirty="0" smtClean="0">
                <a:latin typeface="Neo Sans Intel" panose="020B0504020202020204" pitchFamily="34" charset="0"/>
              </a:rPr>
              <a:t>function</a:t>
            </a:r>
          </a:p>
          <a:p>
            <a:pPr marL="400050" lvl="1" indent="0">
              <a:buNone/>
            </a:pPr>
            <a:endParaRPr lang="en-US" sz="2000" b="1" dirty="0">
              <a:latin typeface="Neo Sans Intel" panose="020B0504020202020204" pitchFamily="34" charset="0"/>
            </a:endParaRPr>
          </a:p>
          <a:p>
            <a:pPr marL="857250" lvl="1" indent="-457200">
              <a:buFont typeface="+mj-lt"/>
              <a:buAutoNum type="arabicPeriod" startAt="3"/>
            </a:pPr>
            <a:r>
              <a:rPr lang="en-US" sz="2000" b="1" u="sng" dirty="0" smtClean="0">
                <a:latin typeface="Neo Sans Intel" panose="020B0504020202020204" pitchFamily="34" charset="0"/>
              </a:rPr>
              <a:t>Kendall's tau correlation </a:t>
            </a:r>
            <a:r>
              <a:rPr lang="en-US" sz="2000" dirty="0" smtClean="0">
                <a:latin typeface="Neo Sans Intel" panose="020B0504020202020204" pitchFamily="34" charset="0"/>
              </a:rPr>
              <a:t>- </a:t>
            </a:r>
            <a:r>
              <a:rPr lang="en-US" sz="2000" dirty="0"/>
              <a:t> </a:t>
            </a:r>
            <a:r>
              <a:rPr lang="en-US" sz="2000" dirty="0">
                <a:latin typeface="Neo Sans Intel" panose="020B0504020202020204" pitchFamily="34" charset="0"/>
              </a:rPr>
              <a:t>measures the </a:t>
            </a:r>
            <a:r>
              <a:rPr lang="en-US" sz="2000" b="1" dirty="0">
                <a:latin typeface="Neo Sans Intel" panose="020B0504020202020204" pitchFamily="34" charset="0"/>
              </a:rPr>
              <a:t>“ordering” </a:t>
            </a:r>
            <a:r>
              <a:rPr lang="en-US" sz="2000" b="1" dirty="0" smtClean="0">
                <a:latin typeface="Neo Sans Intel" panose="020B0504020202020204" pitchFamily="34" charset="0"/>
              </a:rPr>
              <a:t>dependency </a:t>
            </a:r>
            <a:r>
              <a:rPr lang="en-US" sz="2000" dirty="0">
                <a:latin typeface="Neo Sans Intel" panose="020B0504020202020204" pitchFamily="34" charset="0"/>
              </a:rPr>
              <a:t>between two variables</a:t>
            </a:r>
          </a:p>
          <a:p>
            <a:pPr marL="0" indent="0">
              <a:buNone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800" dirty="0" smtClean="0">
              <a:latin typeface="Neo Sans Intel" panose="020B0504020202020204" pitchFamily="34" charset="0"/>
            </a:endParaRPr>
          </a:p>
          <a:p>
            <a:pPr marL="0" indent="0">
              <a:buNone/>
            </a:pPr>
            <a:endParaRPr lang="en-US" sz="2000" dirty="0" smtClean="0">
              <a:latin typeface="Neo Sans Intel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0889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62490" y="76200"/>
            <a:ext cx="7619020" cy="648072"/>
          </a:xfrm>
        </p:spPr>
        <p:txBody>
          <a:bodyPr/>
          <a:lstStyle/>
          <a:p>
            <a:r>
              <a:rPr lang="en-US" dirty="0" smtClean="0">
                <a:cs typeface="Narkisim" panose="020E0502050101010101" pitchFamily="34" charset="-79"/>
              </a:rPr>
              <a:t>Pearson Correlation</a:t>
            </a:r>
            <a:endParaRPr lang="en-US" dirty="0">
              <a:cs typeface="Narkisim" panose="020E0502050101010101" pitchFamily="34" charset="-79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723900"/>
                <a:ext cx="8382000" cy="5600700"/>
              </a:xfrm>
            </p:spPr>
            <p:txBody>
              <a:bodyPr>
                <a:normAutofit/>
              </a:bodyPr>
              <a:lstStyle/>
              <a:p>
                <a:pPr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en-US" sz="1800" dirty="0" smtClean="0">
                    <a:latin typeface="Neo Sans Intel" panose="020B0504020202020204" pitchFamily="34" charset="0"/>
                  </a:rPr>
                  <a:t>Measures the linear relationship between two features</a:t>
                </a:r>
              </a:p>
              <a:p>
                <a:pPr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en-US" sz="1800" dirty="0" smtClean="0">
                    <a:latin typeface="Neo Sans Intel" panose="020B0504020202020204" pitchFamily="34" charset="0"/>
                  </a:rPr>
                  <a:t>Definition 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sub>
                    </m:sSub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800" i="1">
                            <a:latin typeface="Cambria Math"/>
                          </a:rPr>
                          <m:t>𝐶𝑜𝑣</m:t>
                        </m:r>
                        <m:d>
                          <m:dPr>
                            <m:ctrlPr>
                              <a:rPr lang="en-US" sz="1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800" i="1">
                                <a:latin typeface="Cambria Math"/>
                              </a:rPr>
                              <m:t>𝑋</m:t>
                            </m:r>
                            <m:r>
                              <a:rPr lang="en-US" sz="1800" i="1">
                                <a:latin typeface="Cambria Math"/>
                              </a:rPr>
                              <m:t>,</m:t>
                            </m:r>
                            <m:r>
                              <a:rPr lang="en-US" sz="1800" i="1">
                                <a:latin typeface="Cambria Math"/>
                              </a:rPr>
                              <m:t>𝑌</m:t>
                            </m:r>
                          </m:e>
                        </m:d>
                      </m:num>
                      <m:den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𝑆𝐷</m:t>
                        </m:r>
                        <m:d>
                          <m:dPr>
                            <m:ctrlPr>
                              <a:rPr lang="en-US" sz="1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𝑆𝐷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  <m:r>
                      <a:rPr lang="en-US" sz="180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1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>
                                <a:latin typeface="Cambria Math"/>
                              </a:rPr>
                              <m:t>𝜎</m:t>
                            </m:r>
                          </m:e>
                          <m:sub>
                            <m:r>
                              <a:rPr lang="en-US" sz="1800" i="1">
                                <a:latin typeface="Cambria Math"/>
                              </a:rPr>
                              <m:t>𝑥𝑦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1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>
                                <a:latin typeface="Cambria Math"/>
                              </a:rPr>
                              <m:t>𝜎</m:t>
                            </m:r>
                          </m:e>
                          <m:sub>
                            <m:r>
                              <a:rPr lang="en-US" sz="1800" i="1">
                                <a:latin typeface="Cambria Math"/>
                              </a:rPr>
                              <m:t>𝑥</m:t>
                            </m:r>
                          </m:sub>
                        </m:sSub>
                        <m:sSub>
                          <m:sSubPr>
                            <m:ctrlPr>
                              <a:rPr lang="en-US" sz="1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>
                                <a:latin typeface="Cambria Math"/>
                              </a:rPr>
                              <m:t>𝜎</m:t>
                            </m:r>
                          </m:e>
                          <m:sub>
                            <m:r>
                              <a:rPr lang="en-US" sz="1800" i="1">
                                <a:latin typeface="Cambria Math"/>
                              </a:rPr>
                              <m:t>𝑦</m:t>
                            </m:r>
                          </m:sub>
                        </m:sSub>
                      </m:den>
                    </m:f>
                  </m:oMath>
                </a14:m>
                <a:endParaRPr lang="en-US" sz="1800" dirty="0" smtClean="0">
                  <a:latin typeface="Neo Sans Intel" panose="020B0504020202020204" pitchFamily="34" charset="0"/>
                </a:endParaRPr>
              </a:p>
              <a:p>
                <a:pPr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en-US" sz="1800" dirty="0" smtClean="0">
                    <a:latin typeface="Neo Sans Intel" panose="020B0504020202020204" pitchFamily="34" charset="0"/>
                  </a:rPr>
                  <a:t>Sample Correlation def. 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𝑌</m:t>
                        </m:r>
                      </m:sub>
                    </m:sSub>
                    <m:r>
                      <a:rPr lang="en-US" sz="1800" i="1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ctrlPr>
                              <a:rPr lang="en-US" sz="180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m:rPr>
                                <m:brk m:alnAt="23"/>
                              </m:rP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d>
                              <m:dPr>
                                <m:ctrlP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1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1800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̅"/>
                                    <m:ctrlPr>
                                      <a:rPr lang="en-US" sz="1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1800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</m:acc>
                              </m:e>
                            </m:d>
                          </m:e>
                        </m:nary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sz="1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−</m:t>
                        </m:r>
                        <m:acc>
                          <m:accPr>
                            <m:chr m:val="̅"/>
                            <m:ctrlPr>
                              <a:rPr lang="en-US" sz="18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nary>
                              <m:naryPr>
                                <m:chr m:val="∑"/>
                                <m:ctrlPr>
                                  <a:rPr lang="en-US" sz="1800" i="1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3"/>
                                  </m:rP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m:rPr>
                                    <m:brk m:alnAt="23"/>
                                  </m:rP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  <m:sup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p>
                              <m:e>
                                <m:sSup>
                                  <m:sSupPr>
                                    <m:ctrlP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sz="18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US" sz="1800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1800" i="1">
                                                <a:latin typeface="Cambria Math" panose="02040503050406030204" pitchFamily="18" charset="0"/>
                                              </a:rPr>
                                              <m:t>𝑥</m:t>
                                            </m:r>
                                          </m:e>
                                          <m:sub>
                                            <m:r>
                                              <a:rPr lang="en-US" sz="1800" i="1">
                                                <a:latin typeface="Cambria Math" panose="02040503050406030204" pitchFamily="18" charset="0"/>
                                              </a:rPr>
                                              <m:t>𝑖</m:t>
                                            </m:r>
                                          </m:sub>
                                        </m:sSub>
                                        <m:r>
                                          <a:rPr lang="en-US" sz="1800" i="1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acc>
                                          <m:accPr>
                                            <m:chr m:val="̅"/>
                                            <m:ctrlPr>
                                              <a:rPr lang="en-US" sz="1800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accPr>
                                          <m:e>
                                            <m:r>
                                              <a:rPr lang="en-US" sz="1800" i="1">
                                                <a:latin typeface="Cambria Math" panose="02040503050406030204" pitchFamily="18" charset="0"/>
                                              </a:rPr>
                                              <m:t>𝑥</m:t>
                                            </m:r>
                                          </m:e>
                                        </m:acc>
                                      </m:e>
                                    </m:d>
                                  </m:e>
                                  <m:sup>
                                    <m: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e>
                            </m:nary>
                          </m:e>
                        </m:rad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  <m:rad>
                          <m:radPr>
                            <m:degHide m:val="on"/>
                            <m:ctrlPr>
                              <a:rPr lang="en-US" sz="1800" i="1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nary>
                              <m:naryPr>
                                <m:chr m:val="∑"/>
                                <m:ctrlPr>
                                  <a:rPr lang="en-US" sz="1800" i="1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3"/>
                                  </m:rP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m:rPr>
                                    <m:brk m:alnAt="23"/>
                                  </m:rP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  <m:sup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p>
                              <m:e>
                                <m:sSup>
                                  <m:sSupPr>
                                    <m:ctrlP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sz="18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US" sz="180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18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𝑦</m:t>
                                            </m:r>
                                          </m:e>
                                          <m:sub>
                                            <m:r>
                                              <a:rPr lang="en-US" sz="1800" i="1">
                                                <a:latin typeface="Cambria Math" panose="02040503050406030204" pitchFamily="18" charset="0"/>
                                              </a:rPr>
                                              <m:t>𝑖</m:t>
                                            </m:r>
                                          </m:sub>
                                        </m:sSub>
                                        <m:r>
                                          <a:rPr lang="en-US" sz="1800" i="1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acc>
                                          <m:accPr>
                                            <m:chr m:val="̅"/>
                                            <m:ctrlPr>
                                              <a:rPr lang="en-US" sz="1800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accPr>
                                          <m:e>
                                            <m:r>
                                              <a:rPr lang="en-US" sz="18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𝑦</m:t>
                                            </m:r>
                                          </m:e>
                                        </m:acc>
                                      </m:e>
                                    </m:d>
                                  </m:e>
                                  <m:sup>
                                    <m: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e>
                            </m:nary>
                          </m:e>
                        </m:rad>
                      </m:den>
                    </m:f>
                  </m:oMath>
                </a14:m>
                <a:endParaRPr lang="en-US" sz="1800" dirty="0" smtClean="0">
                  <a:latin typeface="Neo Sans Intel" panose="020B0504020202020204" pitchFamily="34" charset="0"/>
                </a:endParaRPr>
              </a:p>
              <a:p>
                <a:pPr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b>
                    </m:sSub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𝑏𝑋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 ,   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𝑑𝑌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b>
                    </m:sSub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   </m:t>
                    </m:r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∀</m:t>
                    </m:r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𝑎</m:t>
                    </m:r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𝑏</m:t>
                    </m:r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𝑐</m:t>
                    </m:r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𝑑</m:t>
                    </m:r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𝑅</m:t>
                    </m:r>
                  </m:oMath>
                </a14:m>
                <a:endParaRPr lang="en-US" sz="1800" b="0" dirty="0" smtClean="0">
                  <a:ea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en-US" sz="1800" dirty="0">
                    <a:latin typeface="Neo Sans Intel" panose="020B0504020202020204" pitchFamily="34" charset="0"/>
                  </a:rPr>
                  <a:t>Range: [-1,1] (what does the -1,0,1 values mean</a:t>
                </a:r>
                <a:r>
                  <a:rPr lang="en-US" sz="1800" dirty="0" smtClean="0">
                    <a:latin typeface="Neo Sans Intel" panose="020B0504020202020204" pitchFamily="34" charset="0"/>
                  </a:rPr>
                  <a:t>?)</a:t>
                </a:r>
              </a:p>
              <a:p>
                <a:pPr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)</m:t>
                        </m:r>
                      </m:sub>
                    </m:sSub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0</m:t>
                    </m:r>
                    <m:groupChr>
                      <m:groupChrPr>
                        <m:chr m:val="⇔"/>
                        <m:vertJc m:val="bot"/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groupChrPr>
                      <m:e>
                        <m:r>
                          <m:rPr>
                            <m:brk m:alnAt="2"/>
                          </m:rPr>
                          <a:rPr lang="en-US" sz="1800" b="0" i="1" smtClean="0">
                            <a:latin typeface="Cambria Math" panose="02040503050406030204" pitchFamily="18" charset="0"/>
                          </a:rPr>
                          <m:t>?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?</m:t>
                        </m:r>
                      </m:e>
                    </m:groupChr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𝑈𝑛𝑐𝑜𝑟𝑟𝑒𝑙𝑎𝑡𝑒𝑑</m:t>
                    </m:r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groupChr>
                      <m:groupChrPr>
                        <m:chr m:val="⇔"/>
                        <m:vertJc m:val="bot"/>
                        <m:ctrlP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groupChrPr>
                      <m:e>
                        <m:r>
                          <m:rPr>
                            <m:brk m:alnAt="2"/>
                          </m:rP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?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?</m:t>
                        </m:r>
                      </m:e>
                    </m:groupChr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𝐼𝑛𝑑𝑒𝑝𝑒𝑛𝑑𝑒𝑛𝑡</m:t>
                    </m:r>
                  </m:oMath>
                </a14:m>
                <a:endParaRPr lang="en-US" sz="1800" dirty="0" smtClean="0">
                  <a:latin typeface="Neo Sans Intel" panose="020B0504020202020204" pitchFamily="34" charset="0"/>
                </a:endParaRPr>
              </a:p>
              <a:p>
                <a:pPr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en-US" sz="1800" dirty="0" smtClean="0">
                    <a:latin typeface="Neo Sans Intel" panose="020B0504020202020204" pitchFamily="34" charset="0"/>
                  </a:rPr>
                  <a:t>What is the relation to linear regression?</a:t>
                </a:r>
                <a:endParaRPr lang="en-US" sz="1800" dirty="0">
                  <a:latin typeface="Neo Sans Intel" panose="020B0504020202020204" pitchFamily="34" charset="0"/>
                </a:endParaRPr>
              </a:p>
              <a:p>
                <a:pPr>
                  <a:buFont typeface="Wingdings" panose="05000000000000000000" pitchFamily="2" charset="2"/>
                  <a:buChar char="§"/>
                </a:pPr>
                <a:endParaRPr lang="en-US" sz="2000" dirty="0" smtClean="0"/>
              </a:p>
              <a:p>
                <a:pPr>
                  <a:buFont typeface="Wingdings" panose="05000000000000000000" pitchFamily="2" charset="2"/>
                  <a:buChar char="§"/>
                </a:pPr>
                <a:endParaRPr lang="en-US" sz="2000" dirty="0" smtClean="0"/>
              </a:p>
              <a:p>
                <a:pPr>
                  <a:buFont typeface="Wingdings" panose="05000000000000000000" pitchFamily="2" charset="2"/>
                  <a:buChar char="§"/>
                </a:pPr>
                <a:endParaRPr lang="en-US" sz="2000" dirty="0"/>
              </a:p>
              <a:p>
                <a:pPr marL="457200" indent="-457200">
                  <a:buFont typeface="+mj-lt"/>
                  <a:buAutoNum type="arabicPeriod"/>
                </a:pPr>
                <a:endParaRPr lang="en-US" sz="2000" dirty="0"/>
              </a:p>
              <a:p>
                <a:pPr marL="457200" indent="-457200">
                  <a:buFont typeface="+mj-lt"/>
                  <a:buAutoNum type="arabicPeriod"/>
                </a:pPr>
                <a:endParaRPr lang="en-US" sz="2800" dirty="0" smtClean="0">
                  <a:latin typeface="Neo Sans Intel" panose="020B0504020202020204" pitchFamily="34" charset="0"/>
                </a:endParaRPr>
              </a:p>
              <a:p>
                <a:pPr marL="0" indent="0">
                  <a:buNone/>
                </a:pPr>
                <a:endParaRPr lang="en-US" sz="2000" dirty="0" smtClean="0">
                  <a:latin typeface="Neo Sans Intel" panose="020B0504020202020204" pitchFamily="34" charset="0"/>
                </a:endParaRPr>
              </a:p>
            </p:txBody>
          </p:sp>
        </mc:Choice>
        <mc:Fallback xmlns="">
          <p:sp>
            <p:nvSpPr>
              <p:cNvPr id="5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723900"/>
                <a:ext cx="8382000" cy="5600700"/>
              </a:xfrm>
              <a:blipFill rotWithShape="0">
                <a:blip r:embed="rId3"/>
                <a:stretch>
                  <a:fillRect l="-4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Multiply 1"/>
          <p:cNvSpPr/>
          <p:nvPr/>
        </p:nvSpPr>
        <p:spPr>
          <a:xfrm>
            <a:off x="3543300" y="4114799"/>
            <a:ext cx="228600" cy="762000"/>
          </a:xfrm>
          <a:prstGeom prst="mathMultiply">
            <a:avLst/>
          </a:prstGeom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Left Arrow 2"/>
          <p:cNvSpPr/>
          <p:nvPr/>
        </p:nvSpPr>
        <p:spPr>
          <a:xfrm>
            <a:off x="3379025" y="4700650"/>
            <a:ext cx="533400" cy="152400"/>
          </a:xfrm>
          <a:prstGeom prst="left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6" descr="http://upload.wikimedia.org/wikipedia/commons/thumb/8/86/Correlation_coefficient.gif/400px-Correlation_coefficient.gif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4598" y="1607311"/>
            <a:ext cx="5932417" cy="3269488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File:Anscombe's quartet 3.sv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0" t="4124" r="3000" b="2405"/>
          <a:stretch/>
        </p:blipFill>
        <p:spPr bwMode="auto">
          <a:xfrm>
            <a:off x="1371600" y="1060329"/>
            <a:ext cx="6096000" cy="4363452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8976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444E-6 -0.00023 L 4.44444E-6 0.00023 C 0.00399 -0.00347 0.00833 -0.00602 0.01232 -0.00926 C 0.01423 -0.01111 0.01736 -0.01759 0.01805 -0.01875 C 0.02638 -0.03102 0.02066 -0.02291 0.02847 -0.02963 C 0.03993 -0.03935 0.03263 -0.03541 0.03993 -0.03866 C 0.04305 -0.04259 0.04513 -0.04884 0.04913 -0.05092 C 0.05434 -0.05393 0.05434 -0.05347 0.0585 -0.05741 C 0.06024 -0.05926 0.06215 -0.06157 0.06406 -0.06342 C 0.07274 -0.07014 0.06701 -0.06389 0.07326 -0.06805 C 0.07743 -0.07083 0.07777 -0.0743 0.0835 -0.0743 L 0.1309 -0.0743 L 0.13229 -0.0743 L 0.1309 -0.07685 " pathEditMode="relative" rAng="0" ptsTypes="AAAAAAAAAAAAAA">
                                      <p:cBhvr>
                                        <p:cTn id="21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15" y="-3819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3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723900"/>
                <a:ext cx="8763000" cy="5600700"/>
              </a:xfrm>
            </p:spPr>
            <p:txBody>
              <a:bodyPr>
                <a:normAutofit/>
              </a:bodyPr>
              <a:lstStyle/>
              <a:p>
                <a:pPr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en-US" sz="1800" dirty="0" smtClean="0">
                    <a:latin typeface="Neo Sans Intel" panose="020B0504020202020204" pitchFamily="34" charset="0"/>
                  </a:rPr>
                  <a:t>Measures the </a:t>
                </a:r>
                <a:r>
                  <a:rPr lang="en-US" sz="1800" b="1" dirty="0">
                    <a:latin typeface="Neo Sans Intel" panose="020B0504020202020204" pitchFamily="34" charset="0"/>
                  </a:rPr>
                  <a:t>monotonic</a:t>
                </a:r>
                <a:r>
                  <a:rPr lang="en-US" sz="1800" dirty="0" smtClean="0">
                    <a:latin typeface="Neo Sans Intel" panose="020B0504020202020204" pitchFamily="34" charset="0"/>
                  </a:rPr>
                  <a:t> behavior relationship between two features</a:t>
                </a:r>
              </a:p>
              <a:p>
                <a:pPr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en-US" sz="1800" dirty="0" smtClean="0">
                    <a:latin typeface="Neo Sans Intel" panose="020B0504020202020204" pitchFamily="34" charset="0"/>
                  </a:rPr>
                  <a:t>In some way, ‘connects’ between Pearson </a:t>
                </a:r>
                <a:r>
                  <a:rPr lang="en-US" sz="1800" dirty="0">
                    <a:latin typeface="Neo Sans Intel" panose="020B0504020202020204" pitchFamily="34" charset="0"/>
                  </a:rPr>
                  <a:t>and Kendall's </a:t>
                </a:r>
                <a:r>
                  <a:rPr lang="en-US" sz="1800" dirty="0" smtClean="0">
                    <a:latin typeface="Neo Sans Intel" panose="020B0504020202020204" pitchFamily="34" charset="0"/>
                  </a:rPr>
                  <a:t>tau </a:t>
                </a:r>
                <a:endParaRPr lang="en-US" sz="1800" dirty="0">
                  <a:latin typeface="Neo Sans Intel" panose="020B0504020202020204" pitchFamily="34" charset="0"/>
                </a:endParaRPr>
              </a:p>
              <a:p>
                <a:pPr>
                  <a:buFont typeface="Wingdings" panose="05000000000000000000" pitchFamily="2" charset="2"/>
                  <a:buChar char="§"/>
                </a:pPr>
                <a:r>
                  <a:rPr lang="en-US" sz="1800" dirty="0">
                    <a:latin typeface="Neo Sans Intel" panose="020B0504020202020204" pitchFamily="34" charset="0"/>
                  </a:rPr>
                  <a:t>Definition </a:t>
                </a:r>
                <a:r>
                  <a:rPr lang="en-US" sz="1800" dirty="0" smtClean="0">
                    <a:latin typeface="Neo Sans Intel" panose="020B0504020202020204" pitchFamily="34" charset="0"/>
                  </a:rPr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m:rPr>
                                <m:brk m:alnAt="23"/>
                              </m:rPr>
                              <a:rPr lang="en-US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d>
                              <m:d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̅"/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</m:acc>
                              </m:e>
                            </m:d>
                          </m:e>
                        </m:nary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−</m:t>
                        </m:r>
                        <m:acc>
                          <m:accPr>
                            <m:chr m:val="̅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nary>
                              <m:naryPr>
                                <m:chr m:val="∑"/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3"/>
                                  </m:r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m:rPr>
                                    <m:brk m:alnAt="23"/>
                                  </m:r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  <m:sup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p>
                              <m:e>
                                <m:sSup>
                                  <m:sSupPr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sz="20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US" sz="2000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2000" i="1">
                                                <a:latin typeface="Cambria Math" panose="02040503050406030204" pitchFamily="18" charset="0"/>
                                              </a:rPr>
                                              <m:t>𝑥</m:t>
                                            </m:r>
                                          </m:e>
                                          <m:sub>
                                            <m:r>
                                              <a:rPr lang="en-US" sz="2000" i="1">
                                                <a:latin typeface="Cambria Math" panose="02040503050406030204" pitchFamily="18" charset="0"/>
                                              </a:rPr>
                                              <m:t>𝑖</m:t>
                                            </m:r>
                                          </m:sub>
                                        </m:sSub>
                                        <m:r>
                                          <a:rPr lang="en-US" sz="2000" i="1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acc>
                                          <m:accPr>
                                            <m:chr m:val="̅"/>
                                            <m:ctrlPr>
                                              <a:rPr lang="en-US" sz="2000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accPr>
                                          <m:e>
                                            <m:r>
                                              <a:rPr lang="en-US" sz="2000" i="1">
                                                <a:latin typeface="Cambria Math" panose="02040503050406030204" pitchFamily="18" charset="0"/>
                                              </a:rPr>
                                              <m:t>𝑥</m:t>
                                            </m:r>
                                          </m:e>
                                        </m:acc>
                                      </m:e>
                                    </m:d>
                                  </m:e>
                                  <m:sup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e>
                            </m:nary>
                          </m:e>
                        </m:rad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∗</m:t>
                        </m:r>
                        <m:rad>
                          <m:radPr>
                            <m:degHide m:val="on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nary>
                              <m:naryPr>
                                <m:chr m:val="∑"/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3"/>
                                  </m:r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m:rPr>
                                    <m:brk m:alnAt="23"/>
                                  </m:r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  <m:sup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p>
                              <m:e>
                                <m:sSup>
                                  <m:sSupPr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sz="20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US" sz="2000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2000" i="1">
                                                <a:latin typeface="Cambria Math" panose="02040503050406030204" pitchFamily="18" charset="0"/>
                                              </a:rPr>
                                              <m:t>𝑦</m:t>
                                            </m:r>
                                          </m:e>
                                          <m:sub>
                                            <m:r>
                                              <a:rPr lang="en-US" sz="2000" i="1">
                                                <a:latin typeface="Cambria Math" panose="02040503050406030204" pitchFamily="18" charset="0"/>
                                              </a:rPr>
                                              <m:t>𝑖</m:t>
                                            </m:r>
                                          </m:sub>
                                        </m:sSub>
                                        <m:r>
                                          <a:rPr lang="en-US" sz="2000" i="1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acc>
                                          <m:accPr>
                                            <m:chr m:val="̅"/>
                                            <m:ctrlPr>
                                              <a:rPr lang="en-US" sz="2000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accPr>
                                          <m:e>
                                            <m:r>
                                              <a:rPr lang="en-US" sz="2000" i="1">
                                                <a:latin typeface="Cambria Math" panose="02040503050406030204" pitchFamily="18" charset="0"/>
                                              </a:rPr>
                                              <m:t>𝑦</m:t>
                                            </m:r>
                                          </m:e>
                                        </m:acc>
                                      </m:e>
                                    </m:d>
                                  </m:e>
                                  <m:sup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e>
                            </m:nary>
                          </m:e>
                        </m:rad>
                      </m:den>
                    </m:f>
                  </m:oMath>
                </a14:m>
                <a:r>
                  <a:rPr lang="en-US" sz="1800" dirty="0" smtClean="0">
                    <a:latin typeface="Neo Sans Intel" panose="020B0504020202020204" pitchFamily="34" charset="0"/>
                  </a:rPr>
                  <a:t>  (BUT – the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18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&amp; </m:t>
                    </m:r>
                    <m:sSub>
                      <m:sSubPr>
                        <m:ctrlPr>
                          <a:rPr lang="en-US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US" sz="1800" dirty="0" smtClean="0">
                    <a:latin typeface="Neo Sans Intel" panose="020B0504020202020204" pitchFamily="34" charset="0"/>
                  </a:rPr>
                  <a:t>are the </a:t>
                </a:r>
                <a:r>
                  <a:rPr lang="en-US" sz="1800" b="1" u="sng" dirty="0" smtClean="0">
                    <a:latin typeface="Neo Sans Intel" panose="020B0504020202020204" pitchFamily="34" charset="0"/>
                  </a:rPr>
                  <a:t>ranked</a:t>
                </a:r>
                <a:r>
                  <a:rPr lang="en-US" sz="1800" dirty="0" smtClean="0">
                    <a:latin typeface="Neo Sans Intel" panose="020B0504020202020204" pitchFamily="34" charset="0"/>
                  </a:rPr>
                  <a:t> features!)</a:t>
                </a:r>
                <a:endParaRPr lang="en-US" sz="2000" dirty="0" smtClean="0">
                  <a:latin typeface="Neo Sans Intel" panose="020B0504020202020204" pitchFamily="34" charset="0"/>
                </a:endParaRPr>
              </a:p>
              <a:p>
                <a:pPr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en-US" sz="2000" dirty="0" smtClean="0">
                    <a:latin typeface="Neo Sans Intel" panose="020B0504020202020204" pitchFamily="34" charset="0"/>
                  </a:rPr>
                  <a:t>What about ties?</a:t>
                </a:r>
              </a:p>
              <a:p>
                <a:pPr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en-US" sz="2000" dirty="0">
                    <a:latin typeface="Neo Sans Intel" panose="020B0504020202020204" pitchFamily="34" charset="0"/>
                  </a:rPr>
                  <a:t>Range: [-1,1] (what </a:t>
                </a:r>
                <a:r>
                  <a:rPr lang="en-US" sz="2000" dirty="0" smtClean="0">
                    <a:latin typeface="Neo Sans Intel" panose="020B0504020202020204" pitchFamily="34" charset="0"/>
                  </a:rPr>
                  <a:t>do the </a:t>
                </a:r>
                <a:r>
                  <a:rPr lang="en-US" sz="2000" dirty="0">
                    <a:latin typeface="Neo Sans Intel" panose="020B0504020202020204" pitchFamily="34" charset="0"/>
                  </a:rPr>
                  <a:t>-1,0,1 values mean</a:t>
                </a:r>
                <a:r>
                  <a:rPr lang="en-US" sz="2000" dirty="0" smtClean="0">
                    <a:latin typeface="Neo Sans Intel" panose="020B0504020202020204" pitchFamily="34" charset="0"/>
                  </a:rPr>
                  <a:t>?)</a:t>
                </a:r>
              </a:p>
              <a:p>
                <a:pPr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en-US" sz="2000" dirty="0" smtClean="0">
                    <a:latin typeface="Neo Sans Intel" panose="020B0504020202020204" pitchFamily="34" charset="0"/>
                  </a:rPr>
                  <a:t>Advantages/disadvantages comparing to Pearson correlation</a:t>
                </a:r>
              </a:p>
              <a:p>
                <a:pPr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endParaRPr lang="en-US" sz="2000" dirty="0" smtClean="0">
                  <a:latin typeface="Neo Sans Intel" panose="020B0504020202020204" pitchFamily="34" charset="0"/>
                </a:endParaRPr>
              </a:p>
              <a:p>
                <a:pPr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endParaRPr lang="en-US" sz="2000" dirty="0" smtClean="0">
                  <a:latin typeface="Neo Sans Intel" panose="020B0504020202020204" pitchFamily="34" charset="0"/>
                </a:endParaRPr>
              </a:p>
              <a:p>
                <a:pPr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endParaRPr lang="en-US" sz="2000" dirty="0">
                  <a:latin typeface="Neo Sans Intel" panose="020B0504020202020204" pitchFamily="34" charset="0"/>
                </a:endParaRPr>
              </a:p>
              <a:p>
                <a:pPr marL="457200" indent="-457200">
                  <a:lnSpc>
                    <a:spcPct val="150000"/>
                  </a:lnSpc>
                  <a:buFont typeface="+mj-lt"/>
                  <a:buAutoNum type="arabicPeriod"/>
                </a:pPr>
                <a:endParaRPr lang="en-US" sz="2000" dirty="0">
                  <a:latin typeface="Neo Sans Intel" panose="020B0504020202020204" pitchFamily="34" charset="0"/>
                </a:endParaRPr>
              </a:p>
              <a:p>
                <a:pPr marL="457200" indent="-457200">
                  <a:lnSpc>
                    <a:spcPct val="150000"/>
                  </a:lnSpc>
                  <a:buFont typeface="+mj-lt"/>
                  <a:buAutoNum type="arabicPeriod"/>
                </a:pPr>
                <a:endParaRPr lang="en-US" sz="2800" dirty="0" smtClean="0">
                  <a:latin typeface="Neo Sans Intel" panose="020B0504020202020204" pitchFamily="34" charset="0"/>
                </a:endParaRPr>
              </a:p>
              <a:p>
                <a:pPr marL="0" indent="0">
                  <a:lnSpc>
                    <a:spcPct val="150000"/>
                  </a:lnSpc>
                  <a:buNone/>
                </a:pPr>
                <a:endParaRPr lang="en-US" sz="2000" dirty="0" smtClean="0">
                  <a:latin typeface="Neo Sans Intel" panose="020B0504020202020204" pitchFamily="34" charset="0"/>
                </a:endParaRPr>
              </a:p>
            </p:txBody>
          </p:sp>
        </mc:Choice>
        <mc:Fallback xmlns="">
          <p:sp>
            <p:nvSpPr>
              <p:cNvPr id="5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723900"/>
                <a:ext cx="8763000" cy="5600700"/>
              </a:xfrm>
              <a:blipFill rotWithShape="0">
                <a:blip r:embed="rId3"/>
                <a:stretch>
                  <a:fillRect l="-6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52" name="Picture 4" descr="https://statistics.laerd.com/statistical-guides/img/spearman-1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3" t="5334" r="1000" b="6667"/>
          <a:stretch/>
        </p:blipFill>
        <p:spPr bwMode="auto">
          <a:xfrm>
            <a:off x="457200" y="4191000"/>
            <a:ext cx="8076710" cy="21336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62490" y="76200"/>
            <a:ext cx="7619020" cy="648072"/>
          </a:xfrm>
        </p:spPr>
        <p:txBody>
          <a:bodyPr/>
          <a:lstStyle/>
          <a:p>
            <a:r>
              <a:rPr lang="en-US" dirty="0" smtClean="0">
                <a:cs typeface="Narkisim" panose="020E0502050101010101" pitchFamily="34" charset="-79"/>
              </a:rPr>
              <a:t>Spearman Correlation</a:t>
            </a:r>
            <a:endParaRPr lang="en-US" dirty="0">
              <a:cs typeface="Narkisim" panose="020E0502050101010101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81488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723900"/>
                <a:ext cx="8763000" cy="5600700"/>
              </a:xfrm>
            </p:spPr>
            <p:txBody>
              <a:bodyPr>
                <a:normAutofit/>
              </a:bodyPr>
              <a:lstStyle/>
              <a:p>
                <a:pPr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en-US" sz="1800" dirty="0" smtClean="0">
                    <a:latin typeface="Neo Sans Intel" panose="020B0504020202020204" pitchFamily="34" charset="0"/>
                  </a:rPr>
                  <a:t>Measures the </a:t>
                </a:r>
                <a:r>
                  <a:rPr lang="en-US" sz="1800" b="1" dirty="0" smtClean="0">
                    <a:latin typeface="Neo Sans Intel" panose="020B0504020202020204" pitchFamily="34" charset="0"/>
                  </a:rPr>
                  <a:t>rank </a:t>
                </a:r>
                <a:r>
                  <a:rPr lang="en-US" sz="1800" dirty="0">
                    <a:latin typeface="Neo Sans Intel" panose="020B0504020202020204" pitchFamily="34" charset="0"/>
                  </a:rPr>
                  <a:t>correlation</a:t>
                </a:r>
              </a:p>
              <a:p>
                <a:pPr>
                  <a:buFont typeface="Wingdings" panose="05000000000000000000" pitchFamily="2" charset="2"/>
                  <a:buChar char="§"/>
                </a:pPr>
                <a:r>
                  <a:rPr lang="en-US" sz="1800" dirty="0" smtClean="0">
                    <a:latin typeface="Neo Sans Intel" panose="020B0504020202020204" pitchFamily="34" charset="0"/>
                  </a:rPr>
                  <a:t>Definition 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𝜏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𝑌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d>
                          <m:d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# 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𝑜𝑓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𝑐𝑜𝑛𝑐𝑜𝑟𝑑𝑎𝑛𝑡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𝑝𝑎𝑖𝑟𝑠</m:t>
                            </m:r>
                          </m:e>
                        </m:d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 − </m:t>
                        </m:r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# 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𝑜𝑓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𝑑𝑖𝑠𝑐𝑜𝑟𝑑𝑎𝑛𝑡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𝑝𝑎𝑖𝑟𝑠</m:t>
                            </m:r>
                          </m:e>
                        </m:d>
                      </m:num>
                      <m:den>
                        <m:f>
                          <m:fPr>
                            <m:ctrlPr>
                              <a:rPr lang="en-US" sz="200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r>
                  <a:rPr lang="en-US" sz="1800" dirty="0" smtClean="0">
                    <a:latin typeface="Neo Sans Intel" panose="020B0504020202020204" pitchFamily="34" charset="0"/>
                  </a:rPr>
                  <a:t>  </a:t>
                </a:r>
                <a:endParaRPr lang="he-IL" sz="1800" dirty="0" smtClean="0">
                  <a:latin typeface="Neo Sans Intel" panose="020B0504020202020204" pitchFamily="34" charset="0"/>
                </a:endParaRPr>
              </a:p>
              <a:p>
                <a:pPr>
                  <a:buFont typeface="Wingdings" panose="05000000000000000000" pitchFamily="2" charset="2"/>
                  <a:buChar char="§"/>
                </a:pPr>
                <a:r>
                  <a:rPr lang="en-US" sz="2000" dirty="0" smtClean="0">
                    <a:latin typeface="Neo Sans Intel" panose="020B0504020202020204" pitchFamily="34" charset="0"/>
                  </a:rPr>
                  <a:t>What about ties?</a:t>
                </a:r>
              </a:p>
              <a:p>
                <a:pPr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en-US" sz="2000" dirty="0">
                    <a:latin typeface="Neo Sans Intel" panose="020B0504020202020204" pitchFamily="34" charset="0"/>
                  </a:rPr>
                  <a:t>Range: [-1,1] (what does the -1,0,1 values mean</a:t>
                </a:r>
                <a:r>
                  <a:rPr lang="en-US" sz="2000" dirty="0" smtClean="0">
                    <a:latin typeface="Neo Sans Intel" panose="020B0504020202020204" pitchFamily="34" charset="0"/>
                  </a:rPr>
                  <a:t>?)</a:t>
                </a:r>
              </a:p>
              <a:p>
                <a:pPr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en-US" sz="2000" dirty="0">
                    <a:latin typeface="Neo Sans Intel" panose="020B0504020202020204" pitchFamily="34" charset="0"/>
                  </a:rPr>
                  <a:t>Advantages/disadvantages comparing to </a:t>
                </a:r>
                <a:r>
                  <a:rPr lang="en-US" sz="2000" dirty="0" smtClean="0">
                    <a:latin typeface="Neo Sans Intel" panose="020B0504020202020204" pitchFamily="34" charset="0"/>
                  </a:rPr>
                  <a:t>Spearman correlation</a:t>
                </a:r>
                <a:endParaRPr lang="en-US" sz="2000" dirty="0">
                  <a:latin typeface="Neo Sans Intel" panose="020B0504020202020204" pitchFamily="34" charset="0"/>
                </a:endParaRPr>
              </a:p>
              <a:p>
                <a:pPr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endParaRPr lang="en-US" sz="2000" dirty="0" smtClean="0">
                  <a:latin typeface="Neo Sans Intel" panose="020B0504020202020204" pitchFamily="34" charset="0"/>
                </a:endParaRPr>
              </a:p>
              <a:p>
                <a:pPr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endParaRPr lang="en-US" sz="2000" dirty="0" smtClean="0">
                  <a:latin typeface="Neo Sans Intel" panose="020B0504020202020204" pitchFamily="34" charset="0"/>
                </a:endParaRPr>
              </a:p>
              <a:p>
                <a:pPr lvl="8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en-US" dirty="0" err="1" smtClean="0">
                    <a:latin typeface="Neo Sans Intel" panose="020B0504020202020204" pitchFamily="34" charset="0"/>
                  </a:rPr>
                  <a:t>Yalla</a:t>
                </a:r>
                <a:r>
                  <a:rPr lang="en-US" dirty="0" smtClean="0">
                    <a:latin typeface="Neo Sans Intel" panose="020B0504020202020204" pitchFamily="34" charset="0"/>
                  </a:rPr>
                  <a:t>, let’s use R!</a:t>
                </a:r>
                <a:endParaRPr lang="en-US" dirty="0">
                  <a:latin typeface="Neo Sans Intel" panose="020B0504020202020204" pitchFamily="34" charset="0"/>
                </a:endParaRPr>
              </a:p>
              <a:p>
                <a:pPr marL="457200" indent="-457200">
                  <a:lnSpc>
                    <a:spcPct val="150000"/>
                  </a:lnSpc>
                  <a:buFont typeface="+mj-lt"/>
                  <a:buAutoNum type="arabicPeriod"/>
                </a:pPr>
                <a:endParaRPr lang="en-US" sz="2000" dirty="0">
                  <a:latin typeface="Neo Sans Intel" panose="020B0504020202020204" pitchFamily="34" charset="0"/>
                </a:endParaRPr>
              </a:p>
              <a:p>
                <a:pPr marL="457200" indent="-457200">
                  <a:lnSpc>
                    <a:spcPct val="150000"/>
                  </a:lnSpc>
                  <a:buFont typeface="+mj-lt"/>
                  <a:buAutoNum type="arabicPeriod"/>
                </a:pPr>
                <a:endParaRPr lang="en-US" sz="2800" dirty="0" smtClean="0">
                  <a:latin typeface="Neo Sans Intel" panose="020B0504020202020204" pitchFamily="34" charset="0"/>
                </a:endParaRPr>
              </a:p>
              <a:p>
                <a:pPr marL="0" indent="0">
                  <a:lnSpc>
                    <a:spcPct val="150000"/>
                  </a:lnSpc>
                  <a:buNone/>
                </a:pPr>
                <a:endParaRPr lang="en-US" sz="2000" dirty="0" smtClean="0">
                  <a:latin typeface="Neo Sans Intel" panose="020B0504020202020204" pitchFamily="34" charset="0"/>
                </a:endParaRPr>
              </a:p>
            </p:txBody>
          </p:sp>
        </mc:Choice>
        <mc:Fallback xmlns="">
          <p:sp>
            <p:nvSpPr>
              <p:cNvPr id="5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723900"/>
                <a:ext cx="8763000" cy="5600700"/>
              </a:xfrm>
              <a:blipFill rotWithShape="0">
                <a:blip r:embed="rId3"/>
                <a:stretch>
                  <a:fillRect l="-6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itle 1"/>
          <p:cNvSpPr txBox="1">
            <a:spLocks/>
          </p:cNvSpPr>
          <p:nvPr/>
        </p:nvSpPr>
        <p:spPr>
          <a:xfrm>
            <a:off x="838200" y="76200"/>
            <a:ext cx="7619020" cy="648072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tabLst>
                <a:tab pos="2405063" algn="l"/>
              </a:tabLst>
              <a:defRPr sz="3600" kern="1200">
                <a:solidFill>
                  <a:srgbClr val="00B0F0"/>
                </a:solidFill>
                <a:latin typeface="Neo Sans Intel" pitchFamily="34" charset="0"/>
                <a:ea typeface="+mj-ea"/>
                <a:cs typeface="+mj-cs"/>
              </a:defRPr>
            </a:lvl1pPr>
          </a:lstStyle>
          <a:p>
            <a:r>
              <a:rPr lang="en-US" b="1" u="sng" dirty="0" smtClean="0"/>
              <a:t>Kendall's Tau Correlation</a:t>
            </a:r>
            <a:endParaRPr lang="en-US" dirty="0">
              <a:cs typeface="Narkisim" panose="020E0502050101010101" pitchFamily="34" charset="-79"/>
            </a:endParaRPr>
          </a:p>
        </p:txBody>
      </p:sp>
      <p:pic>
        <p:nvPicPr>
          <p:cNvPr id="2056" name="Picture 8" descr="http://bmscblog.files.wordpress.com/2013/03/correlation-image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56"/>
          <a:stretch/>
        </p:blipFill>
        <p:spPr bwMode="auto">
          <a:xfrm>
            <a:off x="685800" y="3333981"/>
            <a:ext cx="3276600" cy="2936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552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62490" y="76200"/>
            <a:ext cx="7619020" cy="648072"/>
          </a:xfrm>
        </p:spPr>
        <p:txBody>
          <a:bodyPr/>
          <a:lstStyle/>
          <a:p>
            <a:r>
              <a:rPr lang="en-US" dirty="0" smtClean="0">
                <a:cs typeface="Narkisim" panose="020E0502050101010101" pitchFamily="34" charset="-79"/>
              </a:rPr>
              <a:t>Mutual Information</a:t>
            </a:r>
            <a:endParaRPr lang="en-US" dirty="0">
              <a:cs typeface="Narkisim" panose="020E0502050101010101" pitchFamily="34" charset="-79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723900"/>
                <a:ext cx="8686800" cy="5600700"/>
              </a:xfrm>
            </p:spPr>
            <p:txBody>
              <a:bodyPr>
                <a:normAutofit/>
              </a:bodyPr>
              <a:lstStyle/>
              <a:p>
                <a:pPr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en-US" sz="1800" b="1" dirty="0" smtClean="0">
                    <a:latin typeface="Neo Sans Intel" panose="020B0504020202020204" pitchFamily="34" charset="0"/>
                  </a:rPr>
                  <a:t>Mutual information</a:t>
                </a:r>
                <a:r>
                  <a:rPr lang="en-US" sz="1800" dirty="0">
                    <a:latin typeface="Neo Sans Intel" panose="020B0504020202020204" pitchFamily="34" charset="0"/>
                  </a:rPr>
                  <a:t> is one of many quantities that measures how much one random variables tells us about </a:t>
                </a:r>
                <a:r>
                  <a:rPr lang="en-US" sz="1800" dirty="0" smtClean="0">
                    <a:latin typeface="Neo Sans Intel" panose="020B0504020202020204" pitchFamily="34" charset="0"/>
                  </a:rPr>
                  <a:t>another</a:t>
                </a:r>
              </a:p>
              <a:p>
                <a:pPr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en-US" sz="1800" dirty="0" smtClean="0">
                    <a:latin typeface="Neo Sans Intel" panose="020B0504020202020204" pitchFamily="34" charset="0"/>
                  </a:rPr>
                  <a:t>Can catch </a:t>
                </a:r>
                <a:r>
                  <a:rPr lang="en-US" sz="1800" b="1" dirty="0" smtClean="0">
                    <a:latin typeface="Neo Sans Intel" panose="020B0504020202020204" pitchFamily="34" charset="0"/>
                  </a:rPr>
                  <a:t>non-linear</a:t>
                </a:r>
                <a:r>
                  <a:rPr lang="en-US" sz="1800" dirty="0" smtClean="0">
                    <a:latin typeface="Neo Sans Intel" panose="020B0504020202020204" pitchFamily="34" charset="0"/>
                  </a:rPr>
                  <a:t> relationship between features</a:t>
                </a:r>
              </a:p>
              <a:p>
                <a:pPr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en-US" sz="1800" dirty="0" smtClean="0">
                    <a:latin typeface="Neo Sans Intel" panose="020B0504020202020204" pitchFamily="34" charset="0"/>
                  </a:rPr>
                  <a:t>Definition:</a:t>
                </a:r>
              </a:p>
              <a:p>
                <a:pPr marL="800100" lvl="1" indent="-342900">
                  <a:lnSpc>
                    <a:spcPct val="150000"/>
                  </a:lnSpc>
                  <a:buFont typeface="+mj-lt"/>
                  <a:buAutoNum type="alphaLcPeriod"/>
                </a:pPr>
                <a:r>
                  <a:rPr lang="en-US" sz="1800" dirty="0" smtClean="0">
                    <a:latin typeface="Neo Sans Intel" panose="020B0504020202020204" pitchFamily="34" charset="0"/>
                  </a:rPr>
                  <a:t>Discrete random variables X and Y:</a:t>
                </a:r>
              </a:p>
              <a:p>
                <a:pPr marL="903288" lvl="1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𝐼</m:t>
                      </m:r>
                      <m:d>
                        <m:d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d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sub>
                        <m:sup/>
                        <m:e>
                          <m:nary>
                            <m:naryPr>
                              <m:chr m:val="∑"/>
                              <m:supHide m:val="on"/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∈</m:t>
                              </m:r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𝑌</m:t>
                              </m:r>
                            </m:sub>
                            <m:sup/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d>
                                <m:dPr>
                                  <m:ctrlPr>
                                    <a:rPr lang="en-US" sz="1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8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lang="en-US" sz="1800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1800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d>
                              <m:r>
                                <m:rPr>
                                  <m:sty m:val="p"/>
                                </m:rPr>
                                <a:rPr lang="en-US" sz="1800" b="0" i="0" smtClean="0">
                                  <a:latin typeface="Cambria Math" panose="02040503050406030204" pitchFamily="18" charset="0"/>
                                </a:rPr>
                                <m:t>log</m:t>
                              </m:r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⁡</m:t>
                              </m:r>
                              <m:d>
                                <m:dPr>
                                  <m:ctrlPr>
                                    <a:rPr lang="en-US" sz="1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1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1800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  <m:d>
                                        <m:dPr>
                                          <m:ctrlPr>
                                            <a:rPr lang="en-US" sz="1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sz="1800" i="1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  <m:r>
                                            <a:rPr lang="en-US" sz="1800" i="1">
                                              <a:latin typeface="Cambria Math" panose="02040503050406030204" pitchFamily="18" charset="0"/>
                                            </a:rPr>
                                            <m:t>,</m:t>
                                          </m:r>
                                          <m:r>
                                            <a:rPr lang="en-US" sz="18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</m:d>
                                    </m:num>
                                    <m:den>
                                      <m:r>
                                        <a:rPr lang="en-US" sz="1800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  <m:d>
                                        <m:dPr>
                                          <m:ctrlPr>
                                            <a:rPr lang="en-US" sz="1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sz="1800" i="1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</m:d>
                                      <m:r>
                                        <a:rPr lang="en-US" sz="1800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  <m:d>
                                        <m:dPr>
                                          <m:ctrlPr>
                                            <a:rPr lang="en-US" sz="1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sz="18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</m:d>
                                    </m:den>
                                  </m:f>
                                </m:e>
                              </m:d>
                            </m:e>
                          </m:nary>
                        </m:e>
                      </m:nary>
                    </m:oMath>
                  </m:oMathPara>
                </a14:m>
                <a:endParaRPr lang="en-US" sz="1800" dirty="0" smtClean="0">
                  <a:latin typeface="Neo Sans Intel" panose="020B0504020202020204" pitchFamily="34" charset="0"/>
                </a:endParaRPr>
              </a:p>
              <a:p>
                <a:pPr marL="800100" lvl="1" indent="-342900">
                  <a:lnSpc>
                    <a:spcPct val="150000"/>
                  </a:lnSpc>
                  <a:buFont typeface="+mj-lt"/>
                  <a:buAutoNum type="alphaLcPeriod" startAt="2"/>
                </a:pPr>
                <a:r>
                  <a:rPr lang="en-US" sz="1800" dirty="0" smtClean="0">
                    <a:latin typeface="Neo Sans Intel" panose="020B0504020202020204" pitchFamily="34" charset="0"/>
                  </a:rPr>
                  <a:t>Continuous random variables X and Y</a:t>
                </a:r>
              </a:p>
              <a:p>
                <a:pPr marL="903288" lvl="1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1800" i="1">
                          <a:latin typeface="Cambria Math" panose="02040503050406030204" pitchFamily="18" charset="0"/>
                        </a:rPr>
                        <m:t>𝐼</m:t>
                      </m:r>
                      <m:d>
                        <m:dPr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d>
                      <m:r>
                        <a:rPr lang="en-US" sz="1800" i="1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trlPr>
                            <a:rPr lang="en-US" sz="18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1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sub>
                        <m:sup/>
                        <m:e>
                          <m:nary>
                            <m:naryPr>
                              <m:ctrlPr>
                                <a:rPr lang="en-US" sz="18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𝑌</m:t>
                              </m:r>
                            </m:sub>
                            <m:sup/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𝑓</m:t>
                              </m:r>
                              <m:d>
                                <m:dPr>
                                  <m:ctrlP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d>
                              <m:r>
                                <m:rPr>
                                  <m:sty m:val="p"/>
                                </m:rPr>
                                <a:rPr lang="en-US" sz="1800">
                                  <a:latin typeface="Cambria Math" panose="02040503050406030204" pitchFamily="18" charset="0"/>
                                </a:rPr>
                                <m:t>log</m:t>
                              </m:r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⁡</m:t>
                              </m:r>
                              <m:d>
                                <m:dPr>
                                  <m:ctrlP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1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1800" b="0" i="1" smtClean="0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  <m:d>
                                        <m:dPr>
                                          <m:ctrlPr>
                                            <a:rPr lang="en-US" sz="1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sz="1800" i="1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  <m:r>
                                            <a:rPr lang="en-US" sz="1800" i="1">
                                              <a:latin typeface="Cambria Math" panose="02040503050406030204" pitchFamily="18" charset="0"/>
                                            </a:rPr>
                                            <m:t>,</m:t>
                                          </m:r>
                                          <m:r>
                                            <a:rPr lang="en-US" sz="18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</m:d>
                                    </m:num>
                                    <m:den>
                                      <m:r>
                                        <a:rPr lang="en-US" sz="1800" b="0" i="1" smtClean="0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  <m:d>
                                        <m:dPr>
                                          <m:ctrlPr>
                                            <a:rPr lang="en-US" sz="1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sz="1800" i="1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</m:d>
                                      <m:r>
                                        <a:rPr lang="en-US" sz="1800" b="0" i="1" smtClean="0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  <m:d>
                                        <m:dPr>
                                          <m:ctrlPr>
                                            <a:rPr lang="en-US" sz="1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sz="18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</m:d>
                                    </m:den>
                                  </m:f>
                                </m:e>
                              </m:d>
                            </m:e>
                          </m:nary>
                        </m:e>
                      </m:nary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𝑑𝑦𝑑𝑥</m:t>
                      </m:r>
                    </m:oMath>
                  </m:oMathPara>
                </a14:m>
                <a:endParaRPr lang="en-US" sz="1800" dirty="0" smtClean="0">
                  <a:latin typeface="Neo Sans Intel" panose="020B0504020202020204" pitchFamily="34" charset="0"/>
                </a:endParaRPr>
              </a:p>
              <a:p>
                <a:pPr marL="355600" lvl="1" indent="-3556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en-US" sz="1800" dirty="0" smtClean="0">
                    <a:latin typeface="Neo Sans Intel" panose="020B0504020202020204" pitchFamily="34" charset="0"/>
                  </a:rPr>
                  <a:t>Can also be expressed using the entropy measure:</a:t>
                </a:r>
              </a:p>
              <a:p>
                <a:pPr marL="903288" lvl="1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1800" i="1">
                          <a:latin typeface="Cambria Math" panose="02040503050406030204" pitchFamily="18" charset="0"/>
                        </a:rPr>
                        <m:t>𝐼</m:t>
                      </m:r>
                      <m:d>
                        <m:dPr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d>
                      <m:r>
                        <a:rPr lang="en-US" sz="18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𝐻</m:t>
                      </m:r>
                      <m:d>
                        <m:d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𝐻</m:t>
                      </m:r>
                      <m:d>
                        <m:d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e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d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𝐻</m:t>
                      </m:r>
                      <m:d>
                        <m:d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d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𝐻</m:t>
                      </m:r>
                      <m:d>
                        <m:d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e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𝐻</m:t>
                      </m:r>
                      <m:d>
                        <m:d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d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𝐻</m:t>
                      </m:r>
                      <m:d>
                        <m:d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e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d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𝐻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1800" dirty="0" smtClean="0">
                  <a:latin typeface="Neo Sans Intel" panose="020B0504020202020204" pitchFamily="34" charset="0"/>
                </a:endParaRPr>
              </a:p>
              <a:p>
                <a:pPr marL="903288" lvl="1" indent="0">
                  <a:lnSpc>
                    <a:spcPct val="150000"/>
                  </a:lnSpc>
                  <a:buNone/>
                </a:pPr>
                <a:r>
                  <a:rPr lang="en-US" sz="1800" dirty="0" smtClean="0">
                    <a:latin typeface="Neo Sans Intel" panose="020B0504020202020204" pitchFamily="34" charset="0"/>
                  </a:rPr>
                  <a:t>(&lt;-&gt; </a:t>
                </a:r>
                <a:r>
                  <a:rPr lang="en-US" sz="1800" dirty="0">
                    <a:latin typeface="Neo Sans Intel" panose="020B0504020202020204" pitchFamily="34" charset="0"/>
                  </a:rPr>
                  <a:t>the amount of uncertainty in X which is removed by knowing Y)</a:t>
                </a:r>
              </a:p>
              <a:p>
                <a:pPr marL="0" lvl="1" indent="0">
                  <a:lnSpc>
                    <a:spcPct val="150000"/>
                  </a:lnSpc>
                  <a:buNone/>
                </a:pPr>
                <a:endParaRPr lang="en-US" sz="1800" dirty="0" smtClean="0">
                  <a:latin typeface="Neo Sans Intel" panose="020B0504020202020204" pitchFamily="34" charset="0"/>
                </a:endParaRPr>
              </a:p>
              <a:p>
                <a:pPr marL="800100" lvl="1" indent="-342900">
                  <a:lnSpc>
                    <a:spcPct val="150000"/>
                  </a:lnSpc>
                  <a:buFont typeface="+mj-lt"/>
                  <a:buAutoNum type="alphaLcPeriod"/>
                </a:pPr>
                <a:endParaRPr lang="en-US" sz="1400" dirty="0" smtClean="0">
                  <a:latin typeface="Neo Sans Intel" panose="020B0504020202020204" pitchFamily="34" charset="0"/>
                </a:endParaRPr>
              </a:p>
              <a:p>
                <a:pPr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endParaRPr lang="en-US" sz="1800" dirty="0" smtClean="0">
                  <a:latin typeface="Neo Sans Intel" panose="020B0504020202020204" pitchFamily="34" charset="0"/>
                </a:endParaRPr>
              </a:p>
              <a:p>
                <a:pPr marL="457200" indent="-457200">
                  <a:lnSpc>
                    <a:spcPct val="150000"/>
                  </a:lnSpc>
                  <a:buFont typeface="+mj-lt"/>
                  <a:buAutoNum type="arabicPeriod"/>
                </a:pPr>
                <a:endParaRPr lang="en-US" sz="2000" dirty="0" smtClean="0">
                  <a:latin typeface="Neo Sans Intel" panose="020B0504020202020204" pitchFamily="34" charset="0"/>
                </a:endParaRPr>
              </a:p>
              <a:p>
                <a:pPr marL="457200" indent="-457200">
                  <a:lnSpc>
                    <a:spcPct val="150000"/>
                  </a:lnSpc>
                  <a:buFont typeface="+mj-lt"/>
                  <a:buAutoNum type="arabicPeriod"/>
                </a:pPr>
                <a:endParaRPr lang="en-US" sz="2000" dirty="0" smtClean="0">
                  <a:latin typeface="Neo Sans Intel" panose="020B0504020202020204" pitchFamily="34" charset="0"/>
                </a:endParaRPr>
              </a:p>
              <a:p>
                <a:pPr marL="0" indent="0">
                  <a:lnSpc>
                    <a:spcPct val="150000"/>
                  </a:lnSpc>
                  <a:buNone/>
                </a:pPr>
                <a:endParaRPr lang="en-US" sz="2000" dirty="0" smtClean="0">
                  <a:latin typeface="Neo Sans Intel" panose="020B0504020202020204" pitchFamily="34" charset="0"/>
                </a:endParaRPr>
              </a:p>
            </p:txBody>
          </p:sp>
        </mc:Choice>
        <mc:Fallback xmlns="">
          <p:sp>
            <p:nvSpPr>
              <p:cNvPr id="5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723900"/>
                <a:ext cx="8686800" cy="5600700"/>
              </a:xfrm>
              <a:blipFill rotWithShape="0">
                <a:blip r:embed="rId3"/>
                <a:stretch>
                  <a:fillRect l="-4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2600" y="1238202"/>
            <a:ext cx="8584574" cy="508981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05821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62490" y="76200"/>
            <a:ext cx="7619020" cy="648072"/>
          </a:xfrm>
        </p:spPr>
        <p:txBody>
          <a:bodyPr/>
          <a:lstStyle/>
          <a:p>
            <a:r>
              <a:rPr lang="en-US" dirty="0" smtClean="0">
                <a:cs typeface="Narkisim" panose="020E0502050101010101" pitchFamily="34" charset="-79"/>
              </a:rPr>
              <a:t>Shannon Entropy</a:t>
            </a:r>
            <a:endParaRPr lang="en-US" dirty="0">
              <a:cs typeface="Narkisim" panose="020E0502050101010101" pitchFamily="34" charset="-79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2"/>
              <p:cNvSpPr txBox="1">
                <a:spLocks/>
              </p:cNvSpPr>
              <p:nvPr/>
            </p:nvSpPr>
            <p:spPr>
              <a:xfrm>
                <a:off x="457200" y="723900"/>
                <a:ext cx="8686800" cy="5600700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en-US" sz="1800" dirty="0" smtClean="0">
                    <a:latin typeface="Neo Sans Intel" panose="020B0504020202020204" pitchFamily="34" charset="0"/>
                  </a:rPr>
                  <a:t>One out of many information theory measures</a:t>
                </a:r>
              </a:p>
              <a:p>
                <a:pPr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en-US" sz="1800" dirty="0" smtClean="0">
                    <a:latin typeface="Neo Sans Intel" panose="020B0504020202020204" pitchFamily="34" charset="0"/>
                  </a:rPr>
                  <a:t>Def. (In the context of information theory) : </a:t>
                </a:r>
                <a:r>
                  <a:rPr lang="en-US" sz="1800" dirty="0">
                    <a:latin typeface="Neo Sans Intel" panose="020B0504020202020204" pitchFamily="34" charset="0"/>
                  </a:rPr>
                  <a:t>a measure of the </a:t>
                </a:r>
                <a:r>
                  <a:rPr lang="en-US" sz="1800" b="1" dirty="0">
                    <a:latin typeface="Neo Sans Intel" panose="020B0504020202020204" pitchFamily="34" charset="0"/>
                  </a:rPr>
                  <a:t>uncertainty</a:t>
                </a:r>
                <a:r>
                  <a:rPr lang="en-US" sz="1800" dirty="0">
                    <a:latin typeface="Neo Sans Intel" panose="020B0504020202020204" pitchFamily="34" charset="0"/>
                  </a:rPr>
                  <a:t> in a random variable </a:t>
                </a:r>
              </a:p>
              <a:p>
                <a:pPr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𝐻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)=</m:t>
                    </m:r>
                    <m:nary>
                      <m:naryPr>
                        <m:chr m:val="∑"/>
                        <m:supHide m:val="on"/>
                        <m:ctrlPr>
                          <a:rPr lang="en-US" sz="180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sz="1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  <m:d>
                          <m:dPr>
                            <m:ctrlPr>
                              <a:rPr lang="en-US" sz="1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18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=−</m:t>
                        </m:r>
                        <m:nary>
                          <m:naryPr>
                            <m:chr m:val="∑"/>
                            <m:supHide m:val="on"/>
                            <m:ctrlPr>
                              <a:rPr lang="en-US" sz="1800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7"/>
                              </m:rPr>
                              <a:rPr lang="en-US" sz="18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/>
                          <m:e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  <m:d>
                              <m:dPr>
                                <m:ctrlPr>
                                  <a:rPr lang="en-US" sz="18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d>
                            <m:sSub>
                              <m:sSubPr>
                                <m:ctrlPr>
                                  <a:rPr lang="en-US" sz="180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  <m:t>𝑙𝑜𝑔</m:t>
                                </m:r>
                              </m:e>
                              <m:sub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sub>
                            </m:sSub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  <m:d>
                              <m:dPr>
                                <m:ctrlPr>
                                  <a:rPr lang="en-US" sz="18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d>
                          </m:e>
                        </m:nary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endParaRPr lang="en-US" sz="1800" dirty="0" smtClean="0">
                  <a:latin typeface="Neo Sans Intel" panose="020B0504020202020204" pitchFamily="34" charset="0"/>
                </a:endParaRPr>
              </a:p>
              <a:p>
                <a:pPr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sz="1800" i="1">
                        <a:latin typeface="Cambria Math" panose="02040503050406030204" pitchFamily="18" charset="0"/>
                      </a:rPr>
                      <m:t>𝐻</m:t>
                    </m:r>
                    <m:d>
                      <m:d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</m:d>
                    <m:r>
                      <a:rPr lang="en-US" sz="1800" i="1">
                        <a:latin typeface="Cambria Math" panose="02040503050406030204" pitchFamily="18" charset="0"/>
                      </a:rPr>
                      <m:t>=−</m:t>
                    </m:r>
                    <m:nary>
                      <m:naryPr>
                        <m:chr m:val="∑"/>
                        <m:supHide m:val="on"/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sz="18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/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ctrlPr>
                              <a:rPr lang="en-US" sz="1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18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sz="180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sSub>
                          <m:sSubPr>
                            <m:ctrlPr>
                              <a:rPr lang="en-US" sz="1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𝑙𝑜𝑔</m:t>
                            </m:r>
                          </m:e>
                          <m:sub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sub>
                        </m:sSub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(</m:t>
                        </m:r>
                        <m:f>
                          <m:fPr>
                            <m:ctrlPr>
                              <a:rPr lang="en-US" sz="180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  <m:d>
                              <m:dPr>
                                <m:ctrlPr>
                                  <a:rPr lang="en-US" sz="18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0" i="1" smtClean="0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d>
                          </m:num>
                          <m:den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  <m:d>
                              <m:dPr>
                                <m:ctrlPr>
                                  <a:rPr lang="en-US" sz="18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d>
                          </m:den>
                        </m:f>
                      </m:e>
                    </m:nary>
                    <m:r>
                      <a:rPr lang="en-US" sz="18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1800" dirty="0" smtClean="0">
                  <a:latin typeface="Neo Sans Intel" panose="020B0504020202020204" pitchFamily="34" charset="0"/>
                </a:endParaRPr>
              </a:p>
              <a:p>
                <a:pPr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en-US" sz="1800" dirty="0" smtClean="0">
                    <a:latin typeface="Neo Sans Intel" panose="020B0504020202020204" pitchFamily="34" charset="0"/>
                  </a:rPr>
                  <a:t>Range: [0, ?]. When do we get maximum value?</a:t>
                </a:r>
              </a:p>
              <a:p>
                <a:pPr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endParaRPr lang="en-US" sz="1800" dirty="0" smtClean="0">
                  <a:latin typeface="Neo Sans Intel" panose="020B0504020202020204" pitchFamily="34" charset="0"/>
                </a:endParaRPr>
              </a:p>
              <a:p>
                <a:pPr marL="0" lvl="1" indent="0">
                  <a:lnSpc>
                    <a:spcPct val="150000"/>
                  </a:lnSpc>
                  <a:buFont typeface="Arial" pitchFamily="34" charset="0"/>
                  <a:buNone/>
                </a:pPr>
                <a:endParaRPr lang="en-US" sz="1800" dirty="0" smtClean="0">
                  <a:latin typeface="Neo Sans Intel" panose="020B0504020202020204" pitchFamily="34" charset="0"/>
                </a:endParaRPr>
              </a:p>
              <a:p>
                <a:pPr marL="800100" lvl="1" indent="-342900">
                  <a:lnSpc>
                    <a:spcPct val="150000"/>
                  </a:lnSpc>
                  <a:buFont typeface="+mj-lt"/>
                  <a:buAutoNum type="alphaLcPeriod"/>
                </a:pPr>
                <a:endParaRPr lang="en-US" sz="1400" dirty="0" smtClean="0">
                  <a:latin typeface="Neo Sans Intel" panose="020B0504020202020204" pitchFamily="34" charset="0"/>
                </a:endParaRPr>
              </a:p>
              <a:p>
                <a:pPr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endParaRPr lang="en-US" sz="1800" dirty="0" smtClean="0">
                  <a:latin typeface="Neo Sans Intel" panose="020B0504020202020204" pitchFamily="34" charset="0"/>
                </a:endParaRPr>
              </a:p>
              <a:p>
                <a:pPr marL="457200" indent="-457200">
                  <a:lnSpc>
                    <a:spcPct val="150000"/>
                  </a:lnSpc>
                  <a:buFont typeface="+mj-lt"/>
                  <a:buAutoNum type="arabicPeriod"/>
                </a:pPr>
                <a:endParaRPr lang="en-US" sz="2000" dirty="0" smtClean="0">
                  <a:latin typeface="Neo Sans Intel" panose="020B0504020202020204" pitchFamily="34" charset="0"/>
                </a:endParaRPr>
              </a:p>
              <a:p>
                <a:pPr marL="457200" indent="-457200">
                  <a:lnSpc>
                    <a:spcPct val="150000"/>
                  </a:lnSpc>
                  <a:buFont typeface="+mj-lt"/>
                  <a:buAutoNum type="arabicPeriod"/>
                </a:pPr>
                <a:endParaRPr lang="en-US" sz="2000" dirty="0" smtClean="0">
                  <a:latin typeface="Neo Sans Intel" panose="020B0504020202020204" pitchFamily="34" charset="0"/>
                </a:endParaRPr>
              </a:p>
              <a:p>
                <a:pPr marL="0" indent="0">
                  <a:lnSpc>
                    <a:spcPct val="150000"/>
                  </a:lnSpc>
                  <a:buFont typeface="Arial" pitchFamily="34" charset="0"/>
                  <a:buNone/>
                </a:pPr>
                <a:endParaRPr lang="en-US" sz="2000" dirty="0" smtClean="0">
                  <a:latin typeface="Neo Sans Intel" panose="020B0504020202020204" pitchFamily="34" charset="0"/>
                </a:endParaRPr>
              </a:p>
            </p:txBody>
          </p:sp>
        </mc:Choice>
        <mc:Fallback xmlns="">
          <p:sp>
            <p:nvSpPr>
              <p:cNvPr id="6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" y="723900"/>
                <a:ext cx="8686800" cy="5600700"/>
              </a:xfrm>
              <a:prstGeom prst="rect">
                <a:avLst/>
              </a:prstGeom>
              <a:blipFill rotWithShape="0">
                <a:blip r:embed="rId3"/>
                <a:stretch>
                  <a:fillRect l="-4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098" name="Picture 2" descr="File:Binary entropy plot.sv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7383" y="1676400"/>
            <a:ext cx="2054127" cy="1981200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http://ieg5154.pbworks.com/f/1318419972/VennDiagram_EntropyAndMutualInformation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3886200"/>
            <a:ext cx="2878688" cy="2280062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728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Correlation and MI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 smtClean="0">
                <a:latin typeface="Neo Sans Intel" panose="020B0504020202020204" pitchFamily="34" charset="0"/>
              </a:rPr>
              <a:t>So – when should we use each measure?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>
                <a:latin typeface="Neo Sans Intel" panose="020B0504020202020204" pitchFamily="34" charset="0"/>
              </a:rPr>
              <a:t>Discrete features – MI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>
                <a:latin typeface="Neo Sans Intel" panose="020B0504020202020204" pitchFamily="34" charset="0"/>
              </a:rPr>
              <a:t>Continuous features – Start with correlation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>
                <a:latin typeface="Neo Sans Intel" panose="020B0504020202020204" pitchFamily="34" charset="0"/>
              </a:rPr>
              <a:t> </a:t>
            </a:r>
            <a:r>
              <a:rPr lang="en-US" dirty="0">
                <a:latin typeface="Neo Sans Intel" panose="020B0504020202020204" pitchFamily="34" charset="0"/>
              </a:rPr>
              <a:t>Continuous </a:t>
            </a:r>
            <a:r>
              <a:rPr lang="en-US" dirty="0" smtClean="0">
                <a:latin typeface="Neo Sans Intel" panose="020B0504020202020204" pitchFamily="34" charset="0"/>
              </a:rPr>
              <a:t>features – always check MI (what is the most critical decision now?)</a:t>
            </a:r>
          </a:p>
          <a:p>
            <a:pPr marL="355600" lvl="1" indent="-260350">
              <a:buFont typeface="Wingdings" panose="05000000000000000000" pitchFamily="2" charset="2"/>
              <a:buChar char="§"/>
            </a:pPr>
            <a:r>
              <a:rPr lang="en-US" dirty="0" smtClean="0">
                <a:latin typeface="Neo Sans Intel" panose="020B0504020202020204" pitchFamily="34" charset="0"/>
              </a:rPr>
              <a:t>In the ‘correlation world’ – which measure to use?</a:t>
            </a:r>
          </a:p>
          <a:p>
            <a:pPr marL="838200" lvl="2" indent="-342900"/>
            <a:r>
              <a:rPr lang="en-US" dirty="0" smtClean="0">
                <a:latin typeface="Neo Sans Intel" panose="020B0504020202020204" pitchFamily="34" charset="0"/>
              </a:rPr>
              <a:t>Care about the actual values? If so – Pearson</a:t>
            </a:r>
          </a:p>
          <a:p>
            <a:pPr marL="838200" lvl="2" indent="-342900"/>
            <a:r>
              <a:rPr lang="en-US" dirty="0" smtClean="0">
                <a:latin typeface="Neo Sans Intel" panose="020B0504020202020204" pitchFamily="34" charset="0"/>
              </a:rPr>
              <a:t>Care only about the </a:t>
            </a:r>
            <a:r>
              <a:rPr lang="en-US" b="1" dirty="0" smtClean="0">
                <a:latin typeface="Neo Sans Intel" panose="020B0504020202020204" pitchFamily="34" charset="0"/>
              </a:rPr>
              <a:t>rank</a:t>
            </a:r>
            <a:r>
              <a:rPr lang="en-US" dirty="0" smtClean="0">
                <a:latin typeface="Neo Sans Intel" panose="020B0504020202020204" pitchFamily="34" charset="0"/>
              </a:rPr>
              <a:t> of value? If so – Spearman</a:t>
            </a:r>
          </a:p>
          <a:p>
            <a:pPr marL="838200" lvl="2" indent="-342900"/>
            <a:r>
              <a:rPr lang="en-US" dirty="0" smtClean="0">
                <a:latin typeface="Neo Sans Intel" panose="020B0504020202020204" pitchFamily="34" charset="0"/>
              </a:rPr>
              <a:t>Care about the </a:t>
            </a:r>
            <a:r>
              <a:rPr lang="en-US" b="1" dirty="0" smtClean="0">
                <a:latin typeface="Neo Sans Intel" panose="020B0504020202020204" pitchFamily="34" charset="0"/>
              </a:rPr>
              <a:t>order</a:t>
            </a:r>
            <a:r>
              <a:rPr lang="en-US" dirty="0" smtClean="0">
                <a:latin typeface="Neo Sans Intel" panose="020B0504020202020204" pitchFamily="34" charset="0"/>
              </a:rPr>
              <a:t> of the value? If so – Kendell's tau</a:t>
            </a:r>
          </a:p>
          <a:p>
            <a:pPr marL="838200" lvl="2" indent="-342900"/>
            <a:r>
              <a:rPr lang="en-US" dirty="0" smtClean="0">
                <a:latin typeface="Neo Sans Intel" panose="020B0504020202020204" pitchFamily="34" charset="0"/>
              </a:rPr>
              <a:t>Don’t care? If so – so do I </a:t>
            </a:r>
            <a:endParaRPr lang="en-US" dirty="0">
              <a:latin typeface="Neo Sans Intel" panose="020B0504020202020204" pitchFamily="34" charset="0"/>
            </a:endParaRPr>
          </a:p>
          <a:p>
            <a:pPr marL="457200" lvl="1" indent="0">
              <a:buNone/>
            </a:pPr>
            <a:endParaRPr lang="en-US" dirty="0" smtClean="0">
              <a:latin typeface="Neo Sans Intel" panose="020B050402020202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en-US" dirty="0" smtClean="0">
              <a:latin typeface="Neo Sans Intel" panose="020B0504020202020204" pitchFamily="34" charset="0"/>
            </a:endParaRPr>
          </a:p>
          <a:p>
            <a:endParaRPr lang="en-US" dirty="0">
              <a:latin typeface="Neo Sans Intel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8034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490" y="152400"/>
            <a:ext cx="7619020" cy="648072"/>
          </a:xfrm>
        </p:spPr>
        <p:txBody>
          <a:bodyPr/>
          <a:lstStyle/>
          <a:p>
            <a:r>
              <a:rPr lang="en-US" dirty="0" smtClean="0">
                <a:cs typeface="Narkisim" panose="020E0502050101010101" pitchFamily="34" charset="-79"/>
              </a:rPr>
              <a:t>Agenda</a:t>
            </a:r>
            <a:endParaRPr lang="en-US" dirty="0">
              <a:cs typeface="Narkisim" panose="020E0502050101010101" pitchFamily="34" charset="-79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23900"/>
            <a:ext cx="8229600" cy="5600700"/>
          </a:xfrm>
        </p:spPr>
        <p:txBody>
          <a:bodyPr>
            <a:normAutofit fontScale="62500" lnSpcReduction="20000"/>
          </a:bodyPr>
          <a:lstStyle/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Introduction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Data types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Distance measures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Correlation and Mutual information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Data distribution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Missing values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>
                <a:latin typeface="Neo Sans Intel" panose="020B0504020202020204" pitchFamily="34" charset="0"/>
              </a:rPr>
              <a:t>Outliers</a:t>
            </a:r>
            <a:endParaRPr lang="en-US" sz="2800" dirty="0" smtClean="0">
              <a:latin typeface="Neo Sans Intel" panose="020B0504020202020204" pitchFamily="34" charset="0"/>
            </a:endParaRP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Normalization &amp; Transformation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Discretization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Unbalanced data</a:t>
            </a:r>
          </a:p>
          <a:p>
            <a:pPr marL="457200" indent="-457200">
              <a:buFont typeface="+mj-lt"/>
              <a:buAutoNum type="arabicPeriod"/>
            </a:pPr>
            <a:endParaRPr lang="en-US" sz="2800" dirty="0" smtClean="0">
              <a:latin typeface="Neo Sans Intel" panose="020B05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sz="2800" dirty="0" smtClean="0">
              <a:latin typeface="Neo Sans Intel" panose="020B0504020202020204" pitchFamily="34" charset="0"/>
            </a:endParaRPr>
          </a:p>
          <a:p>
            <a:pPr marL="0" indent="0">
              <a:buNone/>
            </a:pPr>
            <a:endParaRPr lang="en-US" sz="2000" dirty="0" smtClean="0">
              <a:latin typeface="Neo Sans Intel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2282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490" y="152400"/>
            <a:ext cx="7619020" cy="648072"/>
          </a:xfrm>
        </p:spPr>
        <p:txBody>
          <a:bodyPr/>
          <a:lstStyle/>
          <a:p>
            <a:r>
              <a:rPr lang="en-US" dirty="0" smtClean="0">
                <a:cs typeface="Narkisim" panose="020E0502050101010101" pitchFamily="34" charset="-79"/>
              </a:rPr>
              <a:t>Agenda</a:t>
            </a:r>
            <a:endParaRPr lang="en-US" dirty="0">
              <a:cs typeface="Narkisim" panose="020E0502050101010101" pitchFamily="34" charset="-79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23900"/>
            <a:ext cx="8229600" cy="5600700"/>
          </a:xfrm>
        </p:spPr>
        <p:txBody>
          <a:bodyPr>
            <a:normAutofit fontScale="62500" lnSpcReduction="20000"/>
          </a:bodyPr>
          <a:lstStyle/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Introduction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900" dirty="0">
                <a:latin typeface="Neo Sans Intel" panose="020B0504020202020204" pitchFamily="34" charset="0"/>
              </a:rPr>
              <a:t>Data types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Distance measures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Correlation and Mutual information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b="1" dirty="0" smtClean="0">
                <a:solidFill>
                  <a:srgbClr val="FF0000"/>
                </a:solidFill>
                <a:latin typeface="Neo Sans Intel" panose="020B0504020202020204" pitchFamily="34" charset="0"/>
              </a:rPr>
              <a:t>Data distribution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Missing values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>
                <a:latin typeface="Neo Sans Intel" panose="020B0504020202020204" pitchFamily="34" charset="0"/>
              </a:rPr>
              <a:t>Outliers</a:t>
            </a:r>
            <a:endParaRPr lang="en-US" sz="2800" dirty="0" smtClean="0">
              <a:latin typeface="Neo Sans Intel" panose="020B0504020202020204" pitchFamily="34" charset="0"/>
            </a:endParaRP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Normalization &amp; Transformation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Discretization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Unbalanced data</a:t>
            </a:r>
          </a:p>
          <a:p>
            <a:pPr marL="457200" indent="-457200">
              <a:buFont typeface="+mj-lt"/>
              <a:buAutoNum type="arabicPeriod"/>
            </a:pPr>
            <a:endParaRPr lang="en-US" sz="2800" dirty="0" smtClean="0">
              <a:latin typeface="Neo Sans Intel" panose="020B05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sz="2800" dirty="0" smtClean="0">
              <a:latin typeface="Neo Sans Intel" panose="020B0504020202020204" pitchFamily="34" charset="0"/>
            </a:endParaRPr>
          </a:p>
          <a:p>
            <a:pPr marL="0" indent="0">
              <a:buNone/>
            </a:pPr>
            <a:endParaRPr lang="en-US" sz="2000" dirty="0" smtClean="0">
              <a:latin typeface="Neo Sans Intel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7925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www.themarker.com/polopoly_fs/1.2217708.1389765018!/image/449525963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48" t="4095" r="6578" b="4455"/>
          <a:stretch/>
        </p:blipFill>
        <p:spPr bwMode="auto">
          <a:xfrm>
            <a:off x="1447800" y="459441"/>
            <a:ext cx="5334000" cy="525555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5498275" y="3310000"/>
            <a:ext cx="914400" cy="190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498275" y="4191000"/>
            <a:ext cx="914400" cy="190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http://www.themarker.com/polopoly_fs/1.1785778.1343246769!/image/415023361.jpg_gen/derivatives/original/41502336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143000"/>
            <a:ext cx="6289675" cy="380690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6074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77696"/>
            <a:ext cx="4038600" cy="4565904"/>
          </a:xfrm>
          <a:ln>
            <a:solidFill>
              <a:schemeClr val="accent1"/>
            </a:solidFill>
          </a:ln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b="1" u="sng" dirty="0" smtClean="0">
                <a:solidFill>
                  <a:srgbClr val="7030A0"/>
                </a:solidFill>
                <a:latin typeface="Neo Sans Intel" panose="020B0504020202020204" pitchFamily="34" charset="0"/>
              </a:rPr>
              <a:t>Comparing Mean</a:t>
            </a:r>
            <a:r>
              <a:rPr lang="en-US" b="1" u="sng" dirty="0">
                <a:solidFill>
                  <a:srgbClr val="7030A0"/>
                </a:solidFill>
                <a:latin typeface="Neo Sans Intel" panose="020B0504020202020204" pitchFamily="34" charset="0"/>
              </a:rPr>
              <a:t>, Median &amp; </a:t>
            </a:r>
            <a:r>
              <a:rPr lang="en-US" b="1" u="sng" dirty="0" smtClean="0">
                <a:solidFill>
                  <a:srgbClr val="7030A0"/>
                </a:solidFill>
                <a:latin typeface="Neo Sans Intel" panose="020B0504020202020204" pitchFamily="34" charset="0"/>
              </a:rPr>
              <a:t>Mode</a:t>
            </a:r>
            <a:endParaRPr lang="en-US" dirty="0" smtClean="0">
              <a:solidFill>
                <a:srgbClr val="7030A0"/>
              </a:solidFill>
              <a:latin typeface="Neo Sans Intel" panose="020B0504020202020204" pitchFamily="34" charset="0"/>
            </a:endParaRPr>
          </a:p>
          <a:p>
            <a:r>
              <a:rPr lang="en-US" dirty="0" smtClean="0">
                <a:latin typeface="Neo Sans Intel" panose="020B0504020202020204" pitchFamily="34" charset="0"/>
              </a:rPr>
              <a:t>Mode (</a:t>
            </a:r>
            <a:r>
              <a:rPr lang="he-IL" dirty="0" smtClean="0">
                <a:latin typeface="Neo Sans Intel" panose="020B0504020202020204" pitchFamily="34" charset="0"/>
              </a:rPr>
              <a:t>שכיח</a:t>
            </a:r>
            <a:r>
              <a:rPr lang="en-US" dirty="0" smtClean="0">
                <a:latin typeface="Neo Sans Intel" panose="020B0504020202020204" pitchFamily="34" charset="0"/>
              </a:rPr>
              <a:t>)</a:t>
            </a:r>
            <a:endParaRPr lang="en-US" dirty="0">
              <a:latin typeface="Neo Sans Intel" panose="020B0504020202020204" pitchFamily="34" charset="0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latin typeface="Neo Sans Intel" panose="020B0504020202020204" pitchFamily="34" charset="0"/>
              </a:rPr>
              <a:t>Good for nominal variables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smtClean="0">
                <a:latin typeface="Neo Sans Intel" panose="020B0504020202020204" pitchFamily="34" charset="0"/>
              </a:rPr>
              <a:t>Quick </a:t>
            </a:r>
            <a:r>
              <a:rPr lang="en-US" dirty="0">
                <a:latin typeface="Neo Sans Intel" panose="020B0504020202020204" pitchFamily="34" charset="0"/>
              </a:rPr>
              <a:t>and easy</a:t>
            </a:r>
          </a:p>
          <a:p>
            <a:pPr lvl="2"/>
            <a:endParaRPr lang="en-US" dirty="0">
              <a:latin typeface="Neo Sans Intel" panose="020B0504020202020204" pitchFamily="34" charset="0"/>
            </a:endParaRPr>
          </a:p>
          <a:p>
            <a:r>
              <a:rPr lang="en-US" dirty="0" smtClean="0">
                <a:latin typeface="Neo Sans Intel" panose="020B0504020202020204" pitchFamily="34" charset="0"/>
              </a:rPr>
              <a:t>Median (</a:t>
            </a:r>
            <a:r>
              <a:rPr lang="he-IL" dirty="0" smtClean="0">
                <a:latin typeface="Neo Sans Intel" panose="020B0504020202020204" pitchFamily="34" charset="0"/>
              </a:rPr>
              <a:t>חציון</a:t>
            </a:r>
            <a:r>
              <a:rPr lang="en-US" dirty="0" smtClean="0">
                <a:latin typeface="Neo Sans Intel" panose="020B0504020202020204" pitchFamily="34" charset="0"/>
              </a:rPr>
              <a:t>)</a:t>
            </a:r>
            <a:endParaRPr lang="en-US" dirty="0">
              <a:latin typeface="Neo Sans Intel" panose="020B0504020202020204" pitchFamily="34" charset="0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latin typeface="Neo Sans Intel" panose="020B0504020202020204" pitchFamily="34" charset="0"/>
              </a:rPr>
              <a:t>Robust central tendency statistics</a:t>
            </a:r>
          </a:p>
          <a:p>
            <a:pPr lvl="2"/>
            <a:r>
              <a:rPr lang="en-US" dirty="0">
                <a:latin typeface="Neo Sans Intel" panose="020B0504020202020204" pitchFamily="34" charset="0"/>
              </a:rPr>
              <a:t>Less sensitive to outliers and extreme values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latin typeface="Neo Sans Intel" panose="020B0504020202020204" pitchFamily="34" charset="0"/>
              </a:rPr>
              <a:t>Good for “bad” distributions</a:t>
            </a:r>
          </a:p>
          <a:p>
            <a:pPr lvl="2"/>
            <a:endParaRPr lang="en-US" dirty="0">
              <a:latin typeface="Neo Sans Intel" panose="020B0504020202020204" pitchFamily="34" charset="0"/>
            </a:endParaRPr>
          </a:p>
          <a:p>
            <a:r>
              <a:rPr lang="en-US" dirty="0" smtClean="0">
                <a:latin typeface="Neo Sans Intel" panose="020B0504020202020204" pitchFamily="34" charset="0"/>
              </a:rPr>
              <a:t>Mean (</a:t>
            </a:r>
            <a:r>
              <a:rPr lang="he-IL" dirty="0" smtClean="0">
                <a:latin typeface="Neo Sans Intel" panose="020B0504020202020204" pitchFamily="34" charset="0"/>
              </a:rPr>
              <a:t>ממוצע</a:t>
            </a:r>
            <a:r>
              <a:rPr lang="en-US" dirty="0" smtClean="0">
                <a:latin typeface="Neo Sans Intel" panose="020B0504020202020204" pitchFamily="34" charset="0"/>
              </a:rPr>
              <a:t>)</a:t>
            </a:r>
            <a:endParaRPr lang="en-US" dirty="0">
              <a:latin typeface="Neo Sans Intel" panose="020B0504020202020204" pitchFamily="34" charset="0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latin typeface="Neo Sans Intel" panose="020B0504020202020204" pitchFamily="34" charset="0"/>
              </a:rPr>
              <a:t>Most commonly used statistic for central tendency</a:t>
            </a:r>
          </a:p>
          <a:p>
            <a:pPr lvl="2"/>
            <a:r>
              <a:rPr lang="en-US" dirty="0">
                <a:latin typeface="Neo Sans Intel" panose="020B0504020202020204" pitchFamily="34" charset="0"/>
              </a:rPr>
              <a:t>Generally preferred except for “bad” distribution 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latin typeface="Neo Sans Intel" panose="020B0504020202020204" pitchFamily="34" charset="0"/>
              </a:rPr>
              <a:t>Based on all data in the distribution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latin typeface="Neo Sans Intel" panose="020B0504020202020204" pitchFamily="34" charset="0"/>
              </a:rPr>
              <a:t>Used for inference as well as description </a:t>
            </a:r>
          </a:p>
          <a:p>
            <a:pPr lvl="2"/>
            <a:r>
              <a:rPr lang="en-US" dirty="0">
                <a:latin typeface="Neo Sans Intel" panose="020B0504020202020204" pitchFamily="34" charset="0"/>
              </a:rPr>
              <a:t>best estimator of the </a:t>
            </a:r>
            <a:r>
              <a:rPr lang="en-US" dirty="0" smtClean="0">
                <a:latin typeface="Neo Sans Intel" panose="020B0504020202020204" pitchFamily="34" charset="0"/>
              </a:rPr>
              <a:t>parameter</a:t>
            </a:r>
            <a:endParaRPr lang="en-US" dirty="0">
              <a:latin typeface="Neo Sans Intel" panose="020B0504020202020204" pitchFamily="34" charset="0"/>
            </a:endParaRPr>
          </a:p>
        </p:txBody>
      </p:sp>
      <p:sp>
        <p:nvSpPr>
          <p:cNvPr id="5" name="Content Placeholder 4"/>
          <p:cNvSpPr txBox="1">
            <a:spLocks/>
          </p:cNvSpPr>
          <p:nvPr/>
        </p:nvSpPr>
        <p:spPr>
          <a:xfrm>
            <a:off x="609600" y="847344"/>
            <a:ext cx="8077200" cy="600456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dirty="0" smtClean="0">
                <a:solidFill>
                  <a:srgbClr val="0070C0"/>
                </a:solidFill>
                <a:latin typeface="Neo Sans Intel" panose="020B0504020202020204" pitchFamily="34" charset="0"/>
              </a:rPr>
              <a:t>Many statistical tests assume values are normally distributed, but this is not always the case</a:t>
            </a:r>
          </a:p>
          <a:p>
            <a:pPr lvl="1"/>
            <a:r>
              <a:rPr lang="en-US" dirty="0" smtClean="0">
                <a:solidFill>
                  <a:srgbClr val="0070C0"/>
                </a:solidFill>
                <a:latin typeface="Neo Sans Intel" panose="020B0504020202020204" pitchFamily="34" charset="0"/>
              </a:rPr>
              <a:t>Examine data prior to processing</a:t>
            </a:r>
          </a:p>
          <a:p>
            <a:endParaRPr lang="en-US" dirty="0">
              <a:latin typeface="Neo Sans Intel" panose="020B0504020202020204" pitchFamily="34" charset="0"/>
            </a:endParaRPr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802187" y="1371600"/>
            <a:ext cx="3884613" cy="45720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762490" y="76200"/>
            <a:ext cx="7619020" cy="648072"/>
          </a:xfrm>
        </p:spPr>
        <p:txBody>
          <a:bodyPr>
            <a:normAutofit/>
          </a:bodyPr>
          <a:lstStyle/>
          <a:p>
            <a:r>
              <a:rPr lang="en-US" dirty="0">
                <a:cs typeface="Narkisim" panose="020E0502050101010101" pitchFamily="34" charset="-79"/>
              </a:rPr>
              <a:t>Basic measures (1)</a:t>
            </a:r>
          </a:p>
        </p:txBody>
      </p:sp>
    </p:spTree>
    <p:extLst>
      <p:ext uri="{BB962C8B-B14F-4D97-AF65-F5344CB8AC3E}">
        <p14:creationId xmlns:p14="http://schemas.microsoft.com/office/powerpoint/2010/main" val="4025812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4"/>
          <p:cNvSpPr txBox="1">
            <a:spLocks/>
          </p:cNvSpPr>
          <p:nvPr/>
        </p:nvSpPr>
        <p:spPr>
          <a:xfrm>
            <a:off x="457200" y="659400"/>
            <a:ext cx="3931920" cy="63976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>
                <a:latin typeface="Neo Sans Intel" panose="020B0504020202020204" pitchFamily="34" charset="0"/>
              </a:rPr>
              <a:t>Skewness</a:t>
            </a:r>
            <a:r>
              <a:rPr lang="en-US" dirty="0" smtClean="0">
                <a:latin typeface="Neo Sans Intel" panose="020B0504020202020204" pitchFamily="34" charset="0"/>
              </a:rPr>
              <a:t> </a:t>
            </a:r>
            <a:r>
              <a:rPr lang="en-US" sz="1700" i="1" dirty="0" smtClean="0">
                <a:solidFill>
                  <a:schemeClr val="accent5"/>
                </a:solidFill>
                <a:latin typeface="Neo Sans Intel" panose="020B0504020202020204" pitchFamily="34" charset="0"/>
              </a:rPr>
              <a:t>(tails)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5"/>
              <p:cNvSpPr>
                <a:spLocks noGrp="1"/>
              </p:cNvSpPr>
              <p:nvPr>
                <p:ph sz="half" idx="4294967295"/>
              </p:nvPr>
            </p:nvSpPr>
            <p:spPr>
              <a:xfrm>
                <a:off x="449580" y="1307472"/>
                <a:ext cx="4114800" cy="2160000"/>
              </a:xfrm>
              <a:prstGeom prst="rect">
                <a:avLst/>
              </a:prstGeom>
            </p:spPr>
            <p:txBody>
              <a:bodyPr>
                <a:noAutofit/>
              </a:bodyPr>
              <a:lstStyle/>
              <a:p>
                <a:r>
                  <a:rPr lang="en-US" sz="1600" dirty="0" smtClean="0">
                    <a:latin typeface="Neo Sans Intel" panose="020B0504020202020204" pitchFamily="34" charset="0"/>
                  </a:rPr>
                  <a:t>Skewness </a:t>
                </a:r>
                <a:r>
                  <a:rPr lang="en-US" sz="1600" dirty="0">
                    <a:latin typeface="Neo Sans Intel" panose="020B0504020202020204" pitchFamily="34" charset="0"/>
                  </a:rPr>
                  <a:t>is a measure of the asymmetry of the probability distribution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b="0" i="1" smtClean="0">
                            <a:latin typeface="Cambria Math"/>
                          </a:rPr>
                          <m:t>𝛼</m:t>
                        </m:r>
                      </m:e>
                      <m:sub>
                        <m:r>
                          <a:rPr lang="en-US" sz="1400" b="0" i="1" smtClean="0">
                            <a:latin typeface="Cambria Math"/>
                          </a:rPr>
                          <m:t>3</m:t>
                        </m:r>
                      </m:sub>
                    </m:sSub>
                    <m:r>
                      <a:rPr lang="en-US" sz="1400" b="0" i="1" smtClean="0">
                        <a:latin typeface="Cambria Math"/>
                      </a:rPr>
                      <m:t>= </m:t>
                    </m:r>
                    <m:f>
                      <m:fPr>
                        <m:ctrlPr>
                          <a:rPr lang="en-US" sz="1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400" b="0" i="1" smtClean="0">
                            <a:latin typeface="Cambria Math"/>
                          </a:rPr>
                          <m:t>𝐸</m:t>
                        </m:r>
                        <m:d>
                          <m:dPr>
                            <m:begChr m:val="["/>
                            <m:endChr m:val="]"/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400" b="0" i="1" smtClean="0">
                                        <a:latin typeface="Cambria Math"/>
                                      </a:rPr>
                                      <m:t>𝑋</m:t>
                                    </m:r>
                                    <m:r>
                                      <a:rPr lang="en-US" sz="1400" b="0" i="1" smtClean="0">
                                        <a:latin typeface="Cambria Math"/>
                                      </a:rPr>
                                      <m:t>−</m:t>
                                    </m:r>
                                    <m:r>
                                      <a:rPr lang="en-US" sz="1400" b="0" i="1" smtClean="0">
                                        <a:latin typeface="Cambria Math"/>
                                      </a:rPr>
                                      <m:t>𝜇</m:t>
                                    </m:r>
                                  </m:e>
                                </m:d>
                              </m:e>
                              <m:sup>
                                <m:r>
                                  <a:rPr lang="en-US" sz="1400" b="0" i="1" smtClean="0">
                                    <a:latin typeface="Cambria Math"/>
                                  </a:rPr>
                                  <m:t>3</m:t>
                                </m:r>
                              </m:sup>
                            </m:sSup>
                          </m:e>
                        </m:d>
                      </m:num>
                      <m:den>
                        <m:sSup>
                          <m:sSup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400" b="0" i="1" smtClean="0">
                                <a:latin typeface="Cambria Math"/>
                              </a:rPr>
                              <m:t>𝜎</m:t>
                            </m:r>
                          </m:e>
                          <m:sup>
                            <m:r>
                              <a:rPr lang="en-US" sz="1400" b="0" i="1" smtClean="0">
                                <a:latin typeface="Cambria Math"/>
                              </a:rPr>
                              <m:t>3</m:t>
                            </m:r>
                          </m:sup>
                        </m:sSup>
                      </m:den>
                    </m:f>
                    <m:r>
                      <a:rPr lang="en-US" sz="1400" b="0" i="1" smtClean="0">
                        <a:latin typeface="Cambria Math"/>
                      </a:rPr>
                      <m:t>= </m:t>
                    </m:r>
                    <m:f>
                      <m:fPr>
                        <m:ctrlPr>
                          <a:rPr lang="en-US" sz="1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b="0" i="1" smtClean="0">
                                <a:latin typeface="Cambria Math"/>
                              </a:rPr>
                              <m:t>𝜇</m:t>
                            </m:r>
                          </m:e>
                          <m:sub>
                            <m:r>
                              <a:rPr lang="en-US" sz="1400" b="0" i="1" smtClean="0">
                                <a:latin typeface="Cambria Math"/>
                              </a:rPr>
                              <m:t>3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b="0" i="1" smtClean="0">
                                <a:latin typeface="Cambria Math"/>
                              </a:rPr>
                              <m:t>𝜎</m:t>
                            </m:r>
                          </m:e>
                          <m:sub>
                            <m:r>
                              <a:rPr lang="en-US" sz="1400" b="0" i="1" smtClean="0">
                                <a:latin typeface="Cambria Math"/>
                              </a:rPr>
                              <m:t>3</m:t>
                            </m:r>
                          </m:sub>
                        </m:sSub>
                      </m:den>
                    </m:f>
                  </m:oMath>
                </a14:m>
                <a:endParaRPr lang="en-US" sz="1400" b="0" dirty="0" smtClean="0">
                  <a:latin typeface="Neo Sans Intel" panose="020B0504020202020204" pitchFamily="34" charset="0"/>
                </a:endParaRPr>
              </a:p>
              <a:p>
                <a:pPr lvl="2"/>
                <a:endParaRPr lang="en-US" sz="1200" dirty="0" smtClean="0">
                  <a:latin typeface="Neo Sans Intel" panose="020B0504020202020204" pitchFamily="34" charset="0"/>
                </a:endParaRPr>
              </a:p>
              <a:p>
                <a:pPr marL="990600" lvl="2" indent="-185738"/>
                <a:r>
                  <a:rPr lang="en-US" sz="1200" dirty="0" smtClean="0">
                    <a:latin typeface="Neo Sans Intel" panose="020B0504020202020204" pitchFamily="34" charset="0"/>
                  </a:rPr>
                  <a:t>Right skew -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200" b="0" i="1" smtClean="0">
                            <a:latin typeface="Cambria Math"/>
                          </a:rPr>
                          <m:t>𝛼</m:t>
                        </m:r>
                      </m:e>
                      <m:sub>
                        <m:r>
                          <a:rPr lang="en-US" sz="1200" b="0" i="1" smtClean="0">
                            <a:latin typeface="Cambria Math"/>
                          </a:rPr>
                          <m:t>3</m:t>
                        </m:r>
                      </m:sub>
                    </m:sSub>
                    <m:r>
                      <a:rPr lang="en-US" sz="1200" b="0" i="1" smtClean="0">
                        <a:latin typeface="Cambria Math"/>
                      </a:rPr>
                      <m:t>&gt;</m:t>
                    </m:r>
                    <m:r>
                      <a:rPr lang="en-US" sz="1200" b="0" i="1" smtClean="0">
                        <a:latin typeface="Cambria Math"/>
                      </a:rPr>
                      <m:t>0</m:t>
                    </m:r>
                  </m:oMath>
                </a14:m>
                <a:endParaRPr lang="en-US" sz="1200" dirty="0" smtClean="0">
                  <a:latin typeface="Neo Sans Intel" panose="020B0504020202020204" pitchFamily="34" charset="0"/>
                </a:endParaRPr>
              </a:p>
              <a:p>
                <a:pPr marL="990600" lvl="2" indent="-185738"/>
                <a:r>
                  <a:rPr lang="en-US" sz="1200" dirty="0" smtClean="0">
                    <a:latin typeface="Neo Sans Intel" panose="020B0504020202020204" pitchFamily="34" charset="0"/>
                  </a:rPr>
                  <a:t>Left </a:t>
                </a:r>
                <a:r>
                  <a:rPr lang="en-US" sz="1200" dirty="0">
                    <a:latin typeface="Neo Sans Intel" panose="020B0504020202020204" pitchFamily="34" charset="0"/>
                  </a:rPr>
                  <a:t>skew -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200" i="1">
                            <a:latin typeface="Cambria Math"/>
                          </a:rPr>
                          <m:t>𝛼</m:t>
                        </m:r>
                      </m:e>
                      <m:sub>
                        <m:r>
                          <a:rPr lang="en-US" sz="1200" i="1">
                            <a:latin typeface="Cambria Math"/>
                          </a:rPr>
                          <m:t>3</m:t>
                        </m:r>
                      </m:sub>
                    </m:sSub>
                    <m:r>
                      <a:rPr lang="en-US" sz="1200" b="0" i="1" smtClean="0">
                        <a:latin typeface="Cambria Math"/>
                      </a:rPr>
                      <m:t>&lt;</m:t>
                    </m:r>
                    <m:r>
                      <a:rPr lang="en-US" sz="1200" i="1">
                        <a:latin typeface="Cambria Math"/>
                      </a:rPr>
                      <m:t>0</m:t>
                    </m:r>
                  </m:oMath>
                </a14:m>
                <a:endParaRPr lang="en-US" sz="1200" dirty="0">
                  <a:latin typeface="Neo Sans Intel" panose="020B0504020202020204" pitchFamily="34" charset="0"/>
                </a:endParaRPr>
              </a:p>
              <a:p>
                <a:pPr marL="990600" lvl="2" indent="-185738"/>
                <a:r>
                  <a:rPr lang="en-US" sz="1200" dirty="0" smtClean="0">
                    <a:latin typeface="Neo Sans Intel" panose="020B0504020202020204" pitchFamily="34" charset="0"/>
                  </a:rPr>
                  <a:t>Symmetric -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200" i="1">
                            <a:latin typeface="Cambria Math"/>
                          </a:rPr>
                          <m:t>𝛼</m:t>
                        </m:r>
                      </m:e>
                      <m:sub>
                        <m:r>
                          <a:rPr lang="en-US" sz="1200" i="1">
                            <a:latin typeface="Cambria Math"/>
                          </a:rPr>
                          <m:t>3</m:t>
                        </m:r>
                      </m:sub>
                    </m:sSub>
                    <m:r>
                      <a:rPr lang="en-US" sz="1200" b="0" i="1" smtClean="0">
                        <a:latin typeface="Cambria Math"/>
                      </a:rPr>
                      <m:t>=</m:t>
                    </m:r>
                    <m:r>
                      <a:rPr lang="en-US" sz="1200" i="1">
                        <a:latin typeface="Cambria Math"/>
                      </a:rPr>
                      <m:t>0</m:t>
                    </m:r>
                  </m:oMath>
                </a14:m>
                <a:endParaRPr lang="en-US" sz="1200" dirty="0">
                  <a:latin typeface="Neo Sans Intel" panose="020B0504020202020204" pitchFamily="34" charset="0"/>
                </a:endParaRPr>
              </a:p>
              <a:p>
                <a:pPr lvl="1"/>
                <a:endParaRPr lang="en-US" sz="1400" dirty="0" smtClean="0">
                  <a:latin typeface="Neo Sans Intel" panose="020B0504020202020204" pitchFamily="34" charset="0"/>
                </a:endParaRPr>
              </a:p>
              <a:p>
                <a:pPr lvl="1"/>
                <a:endParaRPr lang="en-US" sz="1400" dirty="0">
                  <a:latin typeface="Neo Sans Intel" panose="020B0504020202020204" pitchFamily="34" charset="0"/>
                </a:endParaRPr>
              </a:p>
            </p:txBody>
          </p:sp>
        </mc:Choice>
        <mc:Fallback xmlns="">
          <p:sp>
            <p:nvSpPr>
              <p:cNvPr id="5" name="Content Placeholder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4294967295"/>
              </p:nvPr>
            </p:nvSpPr>
            <p:spPr>
              <a:xfrm>
                <a:off x="449580" y="1307472"/>
                <a:ext cx="4114800" cy="2160000"/>
              </a:xfrm>
              <a:prstGeom prst="rect">
                <a:avLst/>
              </a:prstGeom>
              <a:blipFill rotWithShape="0">
                <a:blip r:embed="rId3"/>
                <a:stretch>
                  <a:fillRect l="-593" t="-845" r="-16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 Placeholder 6"/>
          <p:cNvSpPr txBox="1">
            <a:spLocks/>
          </p:cNvSpPr>
          <p:nvPr/>
        </p:nvSpPr>
        <p:spPr>
          <a:xfrm>
            <a:off x="4754880" y="724272"/>
            <a:ext cx="3931920" cy="639762"/>
          </a:xfrm>
          <a:prstGeom prst="rect">
            <a:avLst/>
          </a:prstGeom>
        </p:spPr>
        <p:txBody>
          <a:bodyPr>
            <a:normAutofit fontScale="850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latin typeface="Neo Sans Intel" panose="020B0504020202020204" pitchFamily="34" charset="0"/>
              </a:rPr>
              <a:t>Kurtosis </a:t>
            </a:r>
            <a:r>
              <a:rPr lang="en-US" sz="1700" i="1" dirty="0" smtClean="0">
                <a:solidFill>
                  <a:schemeClr val="accent5"/>
                </a:solidFill>
                <a:latin typeface="Neo Sans Intel" panose="020B0504020202020204" pitchFamily="34" charset="0"/>
              </a:rPr>
              <a:t>(shoulders, heavy tail)</a:t>
            </a:r>
            <a:endParaRPr lang="en-US" sz="1700" i="1" dirty="0">
              <a:solidFill>
                <a:schemeClr val="accent5"/>
              </a:solidFill>
              <a:latin typeface="Neo Sans Intel" panose="020B05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7"/>
              <p:cNvSpPr>
                <a:spLocks noGrp="1"/>
              </p:cNvSpPr>
              <p:nvPr>
                <p:ph sz="quarter" idx="4294967295"/>
              </p:nvPr>
            </p:nvSpPr>
            <p:spPr>
              <a:xfrm>
                <a:off x="4776650" y="1301755"/>
                <a:ext cx="4519750" cy="2780928"/>
              </a:xfrm>
              <a:prstGeom prst="rect">
                <a:avLst/>
              </a:prstGeom>
            </p:spPr>
            <p:txBody>
              <a:bodyPr>
                <a:noAutofit/>
              </a:bodyPr>
              <a:lstStyle/>
              <a:p>
                <a:r>
                  <a:rPr lang="en-US" sz="1400" dirty="0" smtClean="0">
                    <a:latin typeface="Neo Sans Intel" panose="020B0504020202020204" pitchFamily="34" charset="0"/>
                  </a:rPr>
                  <a:t>Kurtosis is the degree of </a:t>
                </a:r>
                <a:r>
                  <a:rPr lang="en-US" sz="1400" dirty="0" err="1">
                    <a:latin typeface="Neo Sans Intel" panose="020B0504020202020204" pitchFamily="34" charset="0"/>
                  </a:rPr>
                  <a:t>peakedness</a:t>
                </a:r>
                <a:r>
                  <a:rPr lang="en-US" sz="1400" dirty="0">
                    <a:latin typeface="Neo Sans Intel" panose="020B0504020202020204" pitchFamily="34" charset="0"/>
                  </a:rPr>
                  <a:t> of a </a:t>
                </a:r>
                <a:r>
                  <a:rPr lang="en-US" sz="1400" dirty="0" smtClean="0">
                    <a:latin typeface="Neo Sans Intel" panose="020B0504020202020204" pitchFamily="34" charset="0"/>
                  </a:rPr>
                  <a:t>distribution</a:t>
                </a:r>
                <a:r>
                  <a:rPr lang="en-US" sz="1400" dirty="0">
                    <a:latin typeface="Neo Sans Intel" panose="020B0504020202020204" pitchFamily="34" charset="0"/>
                  </a:rPr>
                  <a:t> relative to a normal distribution</a:t>
                </a:r>
                <a:endParaRPr lang="en-US" sz="1400" dirty="0" smtClean="0">
                  <a:latin typeface="Neo Sans Intel" panose="020B0504020202020204" pitchFamily="34" charset="0"/>
                </a:endParaRPr>
              </a:p>
              <a:p>
                <a:pPr lvl="1"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200" i="1">
                            <a:latin typeface="Cambria Math"/>
                          </a:rPr>
                          <m:t>𝛼</m:t>
                        </m:r>
                      </m:e>
                      <m:sub>
                        <m:r>
                          <a:rPr lang="en-US" sz="1200" i="1">
                            <a:latin typeface="Cambria Math"/>
                          </a:rPr>
                          <m:t>4</m:t>
                        </m:r>
                      </m:sub>
                    </m:sSub>
                    <m:r>
                      <a:rPr lang="en-US" sz="1200" i="1">
                        <a:latin typeface="Cambria Math"/>
                      </a:rPr>
                      <m:t>= </m:t>
                    </m:r>
                    <m:f>
                      <m:fPr>
                        <m:ctrlPr>
                          <a:rPr lang="en-US" sz="1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200" i="1">
                            <a:latin typeface="Cambria Math"/>
                          </a:rPr>
                          <m:t>𝐸</m:t>
                        </m:r>
                        <m:d>
                          <m:dPr>
                            <m:begChr m:val="["/>
                            <m:endChr m:val="]"/>
                            <m:ctrlPr>
                              <a:rPr lang="en-US" sz="12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sz="12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sz="12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200" i="1">
                                        <a:latin typeface="Cambria Math"/>
                                      </a:rPr>
                                      <m:t>𝑋</m:t>
                                    </m:r>
                                    <m:r>
                                      <a:rPr lang="en-US" sz="1200" i="1">
                                        <a:latin typeface="Cambria Math"/>
                                      </a:rPr>
                                      <m:t>−</m:t>
                                    </m:r>
                                    <m:r>
                                      <a:rPr lang="en-US" sz="1200" i="1">
                                        <a:latin typeface="Cambria Math"/>
                                      </a:rPr>
                                      <m:t>𝜇</m:t>
                                    </m:r>
                                  </m:e>
                                </m:d>
                              </m:e>
                              <m:sup>
                                <m:r>
                                  <a:rPr lang="en-US" sz="1200" i="1">
                                    <a:latin typeface="Cambria Math"/>
                                  </a:rPr>
                                  <m:t>4</m:t>
                                </m:r>
                              </m:sup>
                            </m:sSup>
                          </m:e>
                        </m:d>
                      </m:num>
                      <m:den>
                        <m:sSup>
                          <m:sSupPr>
                            <m:ctrlPr>
                              <a:rPr lang="en-US" sz="12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200" i="1">
                                <a:latin typeface="Cambria Math"/>
                              </a:rPr>
                              <m:t>𝜎</m:t>
                            </m:r>
                          </m:e>
                          <m:sup>
                            <m:r>
                              <a:rPr lang="en-US" sz="1200" i="1">
                                <a:latin typeface="Cambria Math"/>
                              </a:rPr>
                              <m:t>4</m:t>
                            </m:r>
                          </m:sup>
                        </m:sSup>
                      </m:den>
                    </m:f>
                    <m:r>
                      <a:rPr lang="en-US" sz="1200" i="1">
                        <a:latin typeface="Cambria Math"/>
                      </a:rPr>
                      <m:t>−</m:t>
                    </m:r>
                    <m:r>
                      <a:rPr lang="en-US" sz="1200" i="1">
                        <a:latin typeface="Cambria Math"/>
                      </a:rPr>
                      <m:t>3</m:t>
                    </m:r>
                    <m:r>
                      <a:rPr lang="en-US" sz="1200" i="1">
                        <a:latin typeface="Cambria Math"/>
                      </a:rPr>
                      <m:t>= </m:t>
                    </m:r>
                    <m:f>
                      <m:fPr>
                        <m:ctrlPr>
                          <a:rPr lang="en-US" sz="1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1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200" i="1">
                                <a:latin typeface="Cambria Math"/>
                              </a:rPr>
                              <m:t>𝜇</m:t>
                            </m:r>
                          </m:e>
                          <m:sub>
                            <m:r>
                              <a:rPr lang="en-US" sz="1200" i="1">
                                <a:latin typeface="Cambria Math"/>
                              </a:rPr>
                              <m:t>4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1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200" i="1">
                                <a:latin typeface="Cambria Math"/>
                              </a:rPr>
                              <m:t>𝜎</m:t>
                            </m:r>
                          </m:e>
                          <m:sub>
                            <m:r>
                              <a:rPr lang="en-US" sz="1200" i="1">
                                <a:latin typeface="Cambria Math"/>
                              </a:rPr>
                              <m:t>4</m:t>
                            </m:r>
                          </m:sub>
                        </m:sSub>
                      </m:den>
                    </m:f>
                    <m:r>
                      <a:rPr lang="en-US" sz="1200" i="1">
                        <a:latin typeface="Cambria Math"/>
                      </a:rPr>
                      <m:t>−</m:t>
                    </m:r>
                    <m:r>
                      <a:rPr lang="en-US" sz="1200" i="1" smtClean="0">
                        <a:latin typeface="Cambria Math"/>
                      </a:rPr>
                      <m:t>3</m:t>
                    </m:r>
                  </m:oMath>
                </a14:m>
                <a:endParaRPr lang="en-US" sz="1200" dirty="0">
                  <a:latin typeface="Neo Sans Intel" panose="020B0504020202020204" pitchFamily="34" charset="0"/>
                </a:endParaRPr>
              </a:p>
              <a:p>
                <a:pPr lvl="2"/>
                <a:endParaRPr lang="en-US" sz="1100" dirty="0" smtClean="0">
                  <a:latin typeface="Neo Sans Intel" panose="020B0504020202020204" pitchFamily="34" charset="0"/>
                </a:endParaRPr>
              </a:p>
              <a:p>
                <a:pPr marL="990600" lvl="2" indent="-185738"/>
                <a:r>
                  <a:rPr lang="en-US" sz="1200" dirty="0" smtClean="0">
                    <a:latin typeface="Neo Sans Intel" panose="020B0504020202020204" pitchFamily="34" charset="0"/>
                  </a:rPr>
                  <a:t>A </a:t>
                </a:r>
                <a:r>
                  <a:rPr lang="en-US" sz="1200" dirty="0">
                    <a:latin typeface="Neo Sans Intel" panose="020B0504020202020204" pitchFamily="34" charset="0"/>
                  </a:rPr>
                  <a:t>normal distribution is a </a:t>
                </a:r>
                <a:r>
                  <a:rPr lang="en-US" sz="1200" i="1" dirty="0" err="1">
                    <a:solidFill>
                      <a:srgbClr val="7030A0"/>
                    </a:solidFill>
                    <a:latin typeface="Neo Sans Intel" panose="020B0504020202020204" pitchFamily="34" charset="0"/>
                  </a:rPr>
                  <a:t>mesokurtic</a:t>
                </a:r>
                <a:r>
                  <a:rPr lang="en-US" sz="1200" dirty="0">
                    <a:latin typeface="Neo Sans Intel" panose="020B0504020202020204" pitchFamily="34" charset="0"/>
                  </a:rPr>
                  <a:t> </a:t>
                </a:r>
                <a:r>
                  <a:rPr lang="en-US" sz="1200" dirty="0" smtClean="0">
                    <a:latin typeface="Neo Sans Intel" panose="020B0504020202020204" pitchFamily="34" charset="0"/>
                  </a:rPr>
                  <a:t>distribution </a:t>
                </a:r>
              </a:p>
              <a:p>
                <a:pPr marL="990600" lvl="2" indent="-185738"/>
                <a:r>
                  <a:rPr lang="en-US" sz="1200" dirty="0" smtClean="0">
                    <a:latin typeface="Neo Sans Intel" panose="020B0504020202020204" pitchFamily="34" charset="0"/>
                  </a:rPr>
                  <a:t>A </a:t>
                </a:r>
                <a:r>
                  <a:rPr lang="en-US" sz="1200" dirty="0">
                    <a:latin typeface="Neo Sans Intel" panose="020B0504020202020204" pitchFamily="34" charset="0"/>
                  </a:rPr>
                  <a:t>pure </a:t>
                </a:r>
                <a:r>
                  <a:rPr lang="en-US" sz="1200" i="1" dirty="0">
                    <a:solidFill>
                      <a:srgbClr val="7030A0"/>
                    </a:solidFill>
                    <a:latin typeface="Neo Sans Intel" panose="020B0504020202020204" pitchFamily="34" charset="0"/>
                  </a:rPr>
                  <a:t>leptokurtic</a:t>
                </a:r>
                <a:r>
                  <a:rPr lang="en-US" sz="1200" dirty="0">
                    <a:solidFill>
                      <a:srgbClr val="7030A0"/>
                    </a:solidFill>
                    <a:latin typeface="Neo Sans Intel" panose="020B0504020202020204" pitchFamily="34" charset="0"/>
                  </a:rPr>
                  <a:t> </a:t>
                </a:r>
                <a:r>
                  <a:rPr lang="en-US" sz="1200" dirty="0">
                    <a:latin typeface="Neo Sans Intel" panose="020B0504020202020204" pitchFamily="34" charset="0"/>
                  </a:rPr>
                  <a:t>distribution has a higher peak than the normal distribution and has heavier tails. </a:t>
                </a:r>
                <a:endParaRPr lang="en-US" sz="1200" dirty="0" smtClean="0">
                  <a:latin typeface="Neo Sans Intel" panose="020B0504020202020204" pitchFamily="34" charset="0"/>
                </a:endParaRPr>
              </a:p>
              <a:p>
                <a:pPr marL="990600" lvl="2" indent="-185738"/>
                <a:r>
                  <a:rPr lang="en-US" sz="1200" dirty="0" smtClean="0">
                    <a:latin typeface="Neo Sans Intel" panose="020B0504020202020204" pitchFamily="34" charset="0"/>
                  </a:rPr>
                  <a:t>A </a:t>
                </a:r>
                <a:r>
                  <a:rPr lang="en-US" sz="1200" dirty="0">
                    <a:latin typeface="Neo Sans Intel" panose="020B0504020202020204" pitchFamily="34" charset="0"/>
                  </a:rPr>
                  <a:t>pure </a:t>
                </a:r>
                <a:r>
                  <a:rPr lang="en-US" sz="1200" i="1" dirty="0" err="1">
                    <a:solidFill>
                      <a:srgbClr val="7030A0"/>
                    </a:solidFill>
                    <a:latin typeface="Neo Sans Intel" panose="020B0504020202020204" pitchFamily="34" charset="0"/>
                  </a:rPr>
                  <a:t>platykurtic</a:t>
                </a:r>
                <a:r>
                  <a:rPr lang="en-US" sz="1200" dirty="0">
                    <a:solidFill>
                      <a:srgbClr val="7030A0"/>
                    </a:solidFill>
                    <a:latin typeface="Neo Sans Intel" panose="020B0504020202020204" pitchFamily="34" charset="0"/>
                  </a:rPr>
                  <a:t> </a:t>
                </a:r>
                <a:r>
                  <a:rPr lang="en-US" sz="1200" dirty="0">
                    <a:latin typeface="Neo Sans Intel" panose="020B0504020202020204" pitchFamily="34" charset="0"/>
                  </a:rPr>
                  <a:t>distribution has a lower peak than a normal distribution and lighter tails</a:t>
                </a:r>
                <a:r>
                  <a:rPr lang="en-US" sz="1200" dirty="0" smtClean="0">
                    <a:latin typeface="Neo Sans Intel" panose="020B0504020202020204" pitchFamily="34" charset="0"/>
                  </a:rPr>
                  <a:t>. </a:t>
                </a:r>
                <a:endParaRPr lang="en-US" sz="1200" dirty="0">
                  <a:latin typeface="Neo Sans Intel" panose="020B0504020202020204" pitchFamily="34" charset="0"/>
                </a:endParaRPr>
              </a:p>
            </p:txBody>
          </p:sp>
        </mc:Choice>
        <mc:Fallback xmlns="">
          <p:sp>
            <p:nvSpPr>
              <p:cNvPr id="7" name="Content Placeholder 7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4294967295"/>
              </p:nvPr>
            </p:nvSpPr>
            <p:spPr>
              <a:xfrm>
                <a:off x="4776650" y="1301755"/>
                <a:ext cx="4519750" cy="2780928"/>
              </a:xfrm>
              <a:prstGeom prst="rect">
                <a:avLst/>
              </a:prstGeom>
              <a:blipFill rotWithShape="0">
                <a:blip r:embed="rId4"/>
                <a:stretch>
                  <a:fillRect l="-270" t="-43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8" name="Group 7"/>
          <p:cNvGrpSpPr/>
          <p:nvPr/>
        </p:nvGrpSpPr>
        <p:grpSpPr>
          <a:xfrm>
            <a:off x="762490" y="3901575"/>
            <a:ext cx="3240000" cy="2160000"/>
            <a:chOff x="1676400" y="2057400"/>
            <a:chExt cx="6781800" cy="3048000"/>
          </a:xfrm>
        </p:grpSpPr>
        <p:pic>
          <p:nvPicPr>
            <p:cNvPr id="9" name="Picture 3" descr="curve2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76400" y="2057400"/>
              <a:ext cx="3352800" cy="304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curve3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53000" y="2057400"/>
              <a:ext cx="3505200" cy="304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1" name="Picture 2" descr="File:Comparison mean median mode.sv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4937" y="2292169"/>
            <a:ext cx="1371600" cy="1028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http://mvpprograms.com/help/images/KurtosisPict.jp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4925" y="3867150"/>
            <a:ext cx="3571875" cy="2228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762490" y="76200"/>
            <a:ext cx="7619020" cy="648072"/>
          </a:xfrm>
        </p:spPr>
        <p:txBody>
          <a:bodyPr>
            <a:normAutofit/>
          </a:bodyPr>
          <a:lstStyle/>
          <a:p>
            <a:r>
              <a:rPr lang="en-US" dirty="0">
                <a:cs typeface="Narkisim" panose="020E0502050101010101" pitchFamily="34" charset="-79"/>
              </a:rPr>
              <a:t>Basic measures (2)</a:t>
            </a:r>
          </a:p>
        </p:txBody>
      </p:sp>
    </p:spTree>
    <p:extLst>
      <p:ext uri="{BB962C8B-B14F-4D97-AF65-F5344CB8AC3E}">
        <p14:creationId xmlns:p14="http://schemas.microsoft.com/office/powerpoint/2010/main" val="2114550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762490" y="76200"/>
            <a:ext cx="7619020" cy="648072"/>
          </a:xfrm>
        </p:spPr>
        <p:txBody>
          <a:bodyPr>
            <a:normAutofit/>
          </a:bodyPr>
          <a:lstStyle/>
          <a:p>
            <a:r>
              <a:rPr lang="en-US" dirty="0">
                <a:cs typeface="Narkisim" panose="020E0502050101010101" pitchFamily="34" charset="-79"/>
              </a:rPr>
              <a:t>Data distribution (1)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Content Placeholder 7"/>
              <p:cNvSpPr>
                <a:spLocks noGrp="1"/>
              </p:cNvSpPr>
              <p:nvPr>
                <p:ph sz="quarter" idx="1"/>
              </p:nvPr>
            </p:nvSpPr>
            <p:spPr>
              <a:xfrm>
                <a:off x="228600" y="685800"/>
                <a:ext cx="4297363" cy="2592000"/>
              </a:xfrm>
              <a:ln>
                <a:solidFill>
                  <a:schemeClr val="accent1">
                    <a:shade val="50000"/>
                  </a:schemeClr>
                </a:solidFill>
              </a:ln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US" sz="1800" dirty="0" smtClean="0">
                    <a:solidFill>
                      <a:srgbClr val="0070C0"/>
                    </a:solidFill>
                    <a:latin typeface="Neo Sans Intel" panose="020B0504020202020204" pitchFamily="34" charset="0"/>
                  </a:rPr>
                  <a:t>Normal (Gaussian) Distribution</a:t>
                </a:r>
              </a:p>
              <a:p>
                <a:pPr marL="647700" lvl="1"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sz="1600" b="0" i="1" smtClean="0">
                        <a:solidFill>
                          <a:srgbClr val="009900"/>
                        </a:solidFill>
                        <a:latin typeface="Cambria Math"/>
                      </a:rPr>
                      <m:t>𝑋</m:t>
                    </m:r>
                    <m:r>
                      <a:rPr lang="en-US" sz="1600" b="0" i="1" smtClean="0">
                        <a:solidFill>
                          <a:srgbClr val="009900"/>
                        </a:solidFill>
                        <a:latin typeface="Cambria Math"/>
                      </a:rPr>
                      <m:t>~</m:t>
                    </m:r>
                    <m:r>
                      <a:rPr lang="en-US" sz="1600" b="0" i="1" smtClean="0">
                        <a:solidFill>
                          <a:srgbClr val="009900"/>
                        </a:solidFill>
                        <a:latin typeface="Cambria Math"/>
                      </a:rPr>
                      <m:t>𝑁</m:t>
                    </m:r>
                    <m:d>
                      <m:dPr>
                        <m:ctrlPr>
                          <a:rPr lang="en-US" sz="1600" b="0" i="1" smtClean="0">
                            <a:solidFill>
                              <a:srgbClr val="0099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00" b="0" i="1" smtClean="0">
                            <a:solidFill>
                              <a:srgbClr val="009900"/>
                            </a:solidFill>
                            <a:latin typeface="Cambria Math"/>
                          </a:rPr>
                          <m:t>𝜇</m:t>
                        </m:r>
                        <m:r>
                          <a:rPr lang="en-US" sz="1600" b="0" i="1" smtClean="0">
                            <a:solidFill>
                              <a:srgbClr val="009900"/>
                            </a:solidFill>
                            <a:latin typeface="Cambria Math"/>
                          </a:rPr>
                          <m:t>,</m:t>
                        </m:r>
                        <m:sSup>
                          <m:sSupPr>
                            <m:ctrlPr>
                              <a:rPr lang="en-US" sz="1600" b="0" i="1" smtClean="0">
                                <a:solidFill>
                                  <a:srgbClr val="0099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600" b="0" i="1" smtClean="0">
                                <a:solidFill>
                                  <a:srgbClr val="009900"/>
                                </a:solidFill>
                                <a:latin typeface="Cambria Math"/>
                              </a:rPr>
                              <m:t>𝜎</m:t>
                            </m:r>
                          </m:e>
                          <m:sup>
                            <m:r>
                              <a:rPr lang="en-US" sz="1600" b="0" i="1" smtClean="0">
                                <a:solidFill>
                                  <a:srgbClr val="009900"/>
                                </a:solidFill>
                                <a:latin typeface="Cambria Math"/>
                              </a:rPr>
                              <m:t>2</m:t>
                            </m:r>
                          </m:sup>
                        </m:sSup>
                      </m:e>
                    </m:d>
                  </m:oMath>
                </a14:m>
                <a:endParaRPr lang="en-US" sz="1600" b="0" i="1" dirty="0" smtClean="0">
                  <a:solidFill>
                    <a:srgbClr val="009900"/>
                  </a:solidFill>
                  <a:latin typeface="Neo Sans Intel" panose="020B0504020202020204" pitchFamily="34" charset="0"/>
                </a:endParaRPr>
              </a:p>
              <a:p>
                <a:pPr marL="896938" lvl="2" indent="-180975"/>
                <a14:m>
                  <m:oMath xmlns:m="http://schemas.openxmlformats.org/officeDocument/2006/math">
                    <m:r>
                      <a:rPr lang="en-US" sz="1400" b="0" i="1" smtClean="0">
                        <a:solidFill>
                          <a:srgbClr val="009900"/>
                        </a:solidFill>
                        <a:latin typeface="Cambria Math"/>
                      </a:rPr>
                      <m:t>𝑓</m:t>
                    </m:r>
                    <m:d>
                      <m:dPr>
                        <m:ctrlPr>
                          <a:rPr lang="en-US" sz="1400" b="0" i="1" smtClean="0">
                            <a:solidFill>
                              <a:srgbClr val="0099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400" b="0" i="1" smtClean="0">
                            <a:solidFill>
                              <a:srgbClr val="009900"/>
                            </a:solidFill>
                            <a:latin typeface="Cambria Math"/>
                          </a:rPr>
                          <m:t>𝑥</m:t>
                        </m:r>
                      </m:e>
                    </m:d>
                    <m:r>
                      <a:rPr lang="en-US" sz="1400" b="0" i="1" smtClean="0">
                        <a:solidFill>
                          <a:srgbClr val="009900"/>
                        </a:solidFill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US" sz="1400" b="0" i="1" smtClean="0">
                            <a:solidFill>
                              <a:srgbClr val="00990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400" b="0" i="1" smtClean="0">
                            <a:solidFill>
                              <a:srgbClr val="009900"/>
                            </a:solidFill>
                            <a:latin typeface="Cambria Math"/>
                          </a:rPr>
                          <m:t>1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sz="1400" b="0" i="1" smtClean="0">
                                <a:solidFill>
                                  <a:srgbClr val="0099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sz="1400" b="0" i="1" smtClean="0">
                                <a:solidFill>
                                  <a:srgbClr val="009900"/>
                                </a:solidFill>
                                <a:latin typeface="Cambria Math"/>
                              </a:rPr>
                              <m:t>2</m:t>
                            </m:r>
                            <m:r>
                              <a:rPr lang="en-US" sz="1400" b="0" i="1" smtClean="0">
                                <a:solidFill>
                                  <a:srgbClr val="009900"/>
                                </a:solidFill>
                                <a:latin typeface="Cambria Math"/>
                              </a:rPr>
                              <m:t>𝜋</m:t>
                            </m:r>
                            <m:sSup>
                              <m:sSupPr>
                                <m:ctrlPr>
                                  <a:rPr lang="en-US" sz="1400" b="0" i="1" smtClean="0">
                                    <a:solidFill>
                                      <a:srgbClr val="0099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1400" b="0" i="1" smtClean="0">
                                    <a:solidFill>
                                      <a:srgbClr val="009900"/>
                                    </a:solidFill>
                                    <a:latin typeface="Cambria Math"/>
                                  </a:rPr>
                                  <m:t>𝜎</m:t>
                                </m:r>
                              </m:e>
                              <m:sup>
                                <m:r>
                                  <a:rPr lang="en-US" sz="1400" b="0" i="1" smtClean="0">
                                    <a:solidFill>
                                      <a:srgbClr val="009900"/>
                                    </a:solidFill>
                                    <a:latin typeface="Cambria Math"/>
                                  </a:rPr>
                                  <m:t>2</m:t>
                                </m:r>
                              </m:sup>
                            </m:sSup>
                          </m:e>
                        </m:rad>
                      </m:den>
                    </m:f>
                    <m:func>
                      <m:funcPr>
                        <m:ctrlPr>
                          <a:rPr lang="en-US" sz="1400" b="0" i="1" smtClean="0">
                            <a:solidFill>
                              <a:srgbClr val="009900"/>
                            </a:solidFill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1400" b="0" i="0" smtClean="0">
                            <a:solidFill>
                              <a:srgbClr val="009900"/>
                            </a:solidFill>
                            <a:latin typeface="Cambria Math"/>
                          </a:rPr>
                          <m:t>exp</m:t>
                        </m:r>
                      </m:fName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sz="1400" b="0" i="1" smtClean="0">
                                <a:solidFill>
                                  <a:srgbClr val="0099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400" b="0" i="1" smtClean="0">
                                <a:solidFill>
                                  <a:srgbClr val="009900"/>
                                </a:solidFill>
                                <a:latin typeface="Cambria Math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sz="1400" b="0" i="1" smtClean="0">
                                    <a:solidFill>
                                      <a:srgbClr val="0099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p>
                                  <m:sSupPr>
                                    <m:ctrlPr>
                                      <a:rPr lang="en-US" sz="1400" b="0" i="1" smtClean="0">
                                        <a:solidFill>
                                          <a:srgbClr val="0099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sz="1400" b="0" i="1" smtClean="0">
                                            <a:solidFill>
                                              <a:srgbClr val="0099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sz="1400" b="0" i="1" smtClean="0">
                                            <a:solidFill>
                                              <a:srgbClr val="009900"/>
                                            </a:solidFill>
                                            <a:latin typeface="Cambria Math"/>
                                          </a:rPr>
                                          <m:t>𝑥</m:t>
                                        </m:r>
                                        <m:r>
                                          <a:rPr lang="en-US" sz="1400" b="0" i="1" smtClean="0">
                                            <a:solidFill>
                                              <a:srgbClr val="009900"/>
                                            </a:solidFill>
                                            <a:latin typeface="Cambria Math"/>
                                          </a:rPr>
                                          <m:t>−</m:t>
                                        </m:r>
                                        <m:r>
                                          <a:rPr lang="en-US" sz="1400" b="0" i="1" smtClean="0">
                                            <a:solidFill>
                                              <a:srgbClr val="009900"/>
                                            </a:solidFill>
                                            <a:latin typeface="Cambria Math"/>
                                          </a:rPr>
                                          <m:t>𝜇</m:t>
                                        </m:r>
                                      </m:e>
                                    </m:d>
                                  </m:e>
                                  <m:sup>
                                    <m:r>
                                      <a:rPr lang="en-US" sz="1400" b="0" i="1" smtClean="0">
                                        <a:solidFill>
                                          <a:srgbClr val="009900"/>
                                        </a:solidFill>
                                        <a:latin typeface="Cambria Math"/>
                                      </a:rPr>
                                      <m:t>2</m:t>
                                    </m:r>
                                  </m:sup>
                                </m:sSup>
                              </m:num>
                              <m:den>
                                <m:r>
                                  <a:rPr lang="en-US" sz="1400" b="0" i="1" smtClean="0">
                                    <a:solidFill>
                                      <a:srgbClr val="009900"/>
                                    </a:solidFill>
                                    <a:latin typeface="Cambria Math"/>
                                  </a:rPr>
                                  <m:t>2</m:t>
                                </m:r>
                                <m:sSup>
                                  <m:sSupPr>
                                    <m:ctrlPr>
                                      <a:rPr lang="en-US" sz="1400" b="0" i="1" smtClean="0">
                                        <a:solidFill>
                                          <a:srgbClr val="0099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400" b="0" i="1" smtClean="0">
                                        <a:solidFill>
                                          <a:srgbClr val="009900"/>
                                        </a:solidFill>
                                        <a:latin typeface="Cambria Math"/>
                                      </a:rPr>
                                      <m:t>𝜎</m:t>
                                    </m:r>
                                  </m:e>
                                  <m:sup>
                                    <m:r>
                                      <a:rPr lang="en-US" sz="1400" b="0" i="1" smtClean="0">
                                        <a:solidFill>
                                          <a:srgbClr val="009900"/>
                                        </a:solidFill>
                                        <a:latin typeface="Cambria Math"/>
                                      </a:rPr>
                                      <m:t>2</m:t>
                                    </m:r>
                                  </m:sup>
                                </m:sSup>
                              </m:den>
                            </m:f>
                          </m:e>
                        </m:d>
                      </m:e>
                    </m:func>
                  </m:oMath>
                </a14:m>
                <a:endParaRPr lang="en-US" sz="1400" dirty="0" smtClean="0">
                  <a:latin typeface="Neo Sans Intel" panose="020B0504020202020204" pitchFamily="34" charset="0"/>
                </a:endParaRPr>
              </a:p>
              <a:p>
                <a:pPr lvl="3"/>
                <a:endParaRPr lang="en-US" sz="1200" dirty="0" smtClean="0">
                  <a:latin typeface="Neo Sans Intel" panose="020B0504020202020204" pitchFamily="34" charset="0"/>
                </a:endParaRPr>
              </a:p>
              <a:p>
                <a:pPr marL="647700" lvl="1">
                  <a:buFont typeface="Wingdings" panose="05000000000000000000" pitchFamily="2" charset="2"/>
                  <a:buChar char="§"/>
                </a:pPr>
                <a:r>
                  <a:rPr lang="en-US" sz="1600" dirty="0" smtClean="0">
                    <a:latin typeface="Neo Sans Intel" panose="020B0504020202020204" pitchFamily="34" charset="0"/>
                  </a:rPr>
                  <a:t>Z-score</a:t>
                </a:r>
              </a:p>
              <a:p>
                <a:pPr marL="896938" lvl="2" indent="-180975"/>
                <a14:m>
                  <m:oMath xmlns:m="http://schemas.openxmlformats.org/officeDocument/2006/math">
                    <m:r>
                      <a:rPr lang="en-US" sz="1400" b="0" i="1" smtClean="0">
                        <a:solidFill>
                          <a:srgbClr val="009900"/>
                        </a:solidFill>
                        <a:latin typeface="Cambria Math"/>
                      </a:rPr>
                      <m:t>𝑧</m:t>
                    </m:r>
                    <m:r>
                      <a:rPr lang="en-US" sz="1400" b="0" i="1" smtClean="0">
                        <a:solidFill>
                          <a:srgbClr val="009900"/>
                        </a:solidFill>
                        <a:latin typeface="Cambria Math"/>
                      </a:rPr>
                      <m:t>= </m:t>
                    </m:r>
                    <m:f>
                      <m:fPr>
                        <m:ctrlPr>
                          <a:rPr lang="en-US" sz="1400" b="0" i="1" smtClean="0">
                            <a:solidFill>
                              <a:srgbClr val="00990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400" b="0" i="1" smtClean="0">
                            <a:solidFill>
                              <a:srgbClr val="009900"/>
                            </a:solidFill>
                            <a:latin typeface="Cambria Math"/>
                          </a:rPr>
                          <m:t>𝑥</m:t>
                        </m:r>
                        <m:r>
                          <a:rPr lang="en-US" sz="1400" b="0" i="1" smtClean="0">
                            <a:solidFill>
                              <a:srgbClr val="009900"/>
                            </a:solidFill>
                            <a:latin typeface="Cambria Math"/>
                          </a:rPr>
                          <m:t>−</m:t>
                        </m:r>
                        <m:r>
                          <a:rPr lang="en-US" sz="1400" b="0" i="1" smtClean="0">
                            <a:solidFill>
                              <a:srgbClr val="009900"/>
                            </a:solidFill>
                            <a:latin typeface="Cambria Math"/>
                          </a:rPr>
                          <m:t>𝜇</m:t>
                        </m:r>
                      </m:num>
                      <m:den>
                        <m:r>
                          <a:rPr lang="en-US" sz="1400" b="0" i="1" smtClean="0">
                            <a:solidFill>
                              <a:srgbClr val="009900"/>
                            </a:solidFill>
                            <a:latin typeface="Cambria Math"/>
                          </a:rPr>
                          <m:t>𝜎</m:t>
                        </m:r>
                      </m:den>
                    </m:f>
                  </m:oMath>
                </a14:m>
                <a:endParaRPr lang="en-US" sz="1400" dirty="0" smtClean="0">
                  <a:latin typeface="Neo Sans Intel" panose="020B0504020202020204" pitchFamily="34" charset="0"/>
                </a:endParaRPr>
              </a:p>
              <a:p>
                <a:pPr marL="896938" lvl="2" indent="-180975"/>
                <a:r>
                  <a:rPr lang="en-US" sz="1400" dirty="0" smtClean="0">
                    <a:latin typeface="Neo Sans Intel" panose="020B0504020202020204" pitchFamily="34" charset="0"/>
                  </a:rPr>
                  <a:t>The distance </a:t>
                </a:r>
                <a:r>
                  <a:rPr lang="en-US" sz="1400" dirty="0">
                    <a:latin typeface="Neo Sans Intel" panose="020B0504020202020204" pitchFamily="34" charset="0"/>
                  </a:rPr>
                  <a:t>of </a:t>
                </a:r>
                <a:endParaRPr lang="en-US" sz="1400" dirty="0" smtClean="0">
                  <a:latin typeface="Neo Sans Intel" panose="020B0504020202020204" pitchFamily="34" charset="0"/>
                </a:endParaRPr>
              </a:p>
              <a:p>
                <a:pPr marL="715963" lvl="2" indent="0">
                  <a:buNone/>
                </a:pPr>
                <a:r>
                  <a:rPr lang="en-US" sz="1400" dirty="0">
                    <a:latin typeface="Neo Sans Intel" panose="020B0504020202020204" pitchFamily="34" charset="0"/>
                  </a:rPr>
                  <a:t>	</a:t>
                </a:r>
                <a:r>
                  <a:rPr lang="en-US" sz="1400" dirty="0" smtClean="0">
                    <a:latin typeface="Neo Sans Intel" panose="020B0504020202020204" pitchFamily="34" charset="0"/>
                  </a:rPr>
                  <a:t>a </a:t>
                </a:r>
                <a:r>
                  <a:rPr lang="en-US" sz="1400" dirty="0">
                    <a:latin typeface="Neo Sans Intel" panose="020B0504020202020204" pitchFamily="34" charset="0"/>
                  </a:rPr>
                  <a:t>value </a:t>
                </a:r>
                <a:r>
                  <a:rPr lang="en-US" sz="1400" dirty="0" smtClean="0">
                    <a:latin typeface="Neo Sans Intel" panose="020B0504020202020204" pitchFamily="34" charset="0"/>
                  </a:rPr>
                  <a:t>from </a:t>
                </a:r>
                <a:r>
                  <a:rPr lang="en-US" sz="1400" dirty="0">
                    <a:latin typeface="Neo Sans Intel" panose="020B0504020202020204" pitchFamily="34" charset="0"/>
                  </a:rPr>
                  <a:t>the mean, </a:t>
                </a:r>
                <a:r>
                  <a:rPr lang="en-US" sz="1400" dirty="0" smtClean="0">
                    <a:latin typeface="Neo Sans Intel" panose="020B0504020202020204" pitchFamily="34" charset="0"/>
                  </a:rPr>
                  <a:t/>
                </a:r>
                <a:br>
                  <a:rPr lang="en-US" sz="1400" dirty="0" smtClean="0">
                    <a:latin typeface="Neo Sans Intel" panose="020B0504020202020204" pitchFamily="34" charset="0"/>
                  </a:rPr>
                </a:br>
                <a:r>
                  <a:rPr lang="en-US" sz="1400" dirty="0" smtClean="0">
                    <a:latin typeface="Neo Sans Intel" panose="020B0504020202020204" pitchFamily="34" charset="0"/>
                  </a:rPr>
                  <a:t>	measured </a:t>
                </a:r>
                <a:r>
                  <a:rPr lang="en-US" sz="1400" dirty="0">
                    <a:latin typeface="Neo Sans Intel" panose="020B0504020202020204" pitchFamily="34" charset="0"/>
                  </a:rPr>
                  <a:t>in standard </a:t>
                </a:r>
                <a:endParaRPr lang="en-US" sz="1400" dirty="0" smtClean="0">
                  <a:latin typeface="Neo Sans Intel" panose="020B0504020202020204" pitchFamily="34" charset="0"/>
                </a:endParaRPr>
              </a:p>
              <a:p>
                <a:pPr marL="715963" lvl="2" indent="0">
                  <a:buNone/>
                </a:pPr>
                <a:r>
                  <a:rPr lang="en-US" sz="1400" dirty="0">
                    <a:latin typeface="Neo Sans Intel" panose="020B0504020202020204" pitchFamily="34" charset="0"/>
                  </a:rPr>
                  <a:t>	</a:t>
                </a:r>
                <a:r>
                  <a:rPr lang="en-US" sz="1400" dirty="0" smtClean="0">
                    <a:latin typeface="Neo Sans Intel" panose="020B0504020202020204" pitchFamily="34" charset="0"/>
                  </a:rPr>
                  <a:t>deviations</a:t>
                </a:r>
                <a:endParaRPr lang="en-US" sz="1400" dirty="0">
                  <a:latin typeface="Neo Sans Intel" panose="020B0504020202020204" pitchFamily="34" charset="0"/>
                </a:endParaRPr>
              </a:p>
            </p:txBody>
          </p:sp>
        </mc:Choice>
        <mc:Fallback xmlns="">
          <p:sp>
            <p:nvSpPr>
              <p:cNvPr id="21" name="Content Placeholder 7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xfrm>
                <a:off x="228600" y="685800"/>
                <a:ext cx="4297363" cy="2592000"/>
              </a:xfrm>
              <a:blipFill rotWithShape="0">
                <a:blip r:embed="rId3"/>
                <a:stretch>
                  <a:fillRect l="-850" t="-1405"/>
                </a:stretch>
              </a:blipFill>
              <a:ln>
                <a:solidFill>
                  <a:schemeClr val="accent1">
                    <a:shade val="50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Content Placeholder 8"/>
              <p:cNvSpPr txBox="1">
                <a:spLocks/>
              </p:cNvSpPr>
              <p:nvPr/>
            </p:nvSpPr>
            <p:spPr>
              <a:xfrm>
                <a:off x="4678363" y="685800"/>
                <a:ext cx="4298950" cy="2592000"/>
              </a:xfrm>
              <a:prstGeom prst="rect">
                <a:avLst/>
              </a:prstGeom>
              <a:ln>
                <a:solidFill>
                  <a:schemeClr val="accent1">
                    <a:shade val="50000"/>
                  </a:schemeClr>
                </a:solidFill>
              </a:ln>
            </p:spPr>
            <p:txBody>
              <a:bodyPr>
                <a:normAutofit fontScale="92500" lnSpcReduction="10000"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1900" dirty="0" smtClean="0">
                    <a:solidFill>
                      <a:srgbClr val="0070C0"/>
                    </a:solidFill>
                    <a:latin typeface="Neo Sans Intel" panose="020B0504020202020204" pitchFamily="34" charset="0"/>
                  </a:rPr>
                  <a:t>Log-normal Distribution</a:t>
                </a:r>
              </a:p>
              <a:p>
                <a:pPr marL="557212" lvl="1"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sz="1700" i="1" smtClean="0">
                        <a:solidFill>
                          <a:srgbClr val="009900"/>
                        </a:solidFill>
                        <a:latin typeface="Cambria Math"/>
                      </a:rPr>
                      <m:t>𝑋</m:t>
                    </m:r>
                    <m:r>
                      <a:rPr lang="en-US" sz="1700" i="1">
                        <a:solidFill>
                          <a:srgbClr val="009900"/>
                        </a:solidFill>
                        <a:latin typeface="Cambria Math"/>
                      </a:rPr>
                      <m:t>~</m:t>
                    </m:r>
                    <m:func>
                      <m:funcPr>
                        <m:ctrlPr>
                          <a:rPr lang="en-US" sz="1700" i="1" smtClean="0">
                            <a:solidFill>
                              <a:srgbClr val="009900"/>
                            </a:solidFill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1700" smtClean="0">
                            <a:solidFill>
                              <a:srgbClr val="009900"/>
                            </a:solidFill>
                            <a:latin typeface="Cambria Math"/>
                          </a:rPr>
                          <m:t>ln</m:t>
                        </m:r>
                      </m:fName>
                      <m:e>
                        <m:r>
                          <a:rPr lang="en-US" sz="1700" i="1" smtClean="0">
                            <a:solidFill>
                              <a:srgbClr val="009900"/>
                            </a:solidFill>
                            <a:latin typeface="Cambria Math"/>
                          </a:rPr>
                          <m:t>𝑁</m:t>
                        </m:r>
                        <m:d>
                          <m:dPr>
                            <m:ctrlPr>
                              <a:rPr lang="en-US" sz="1700" i="1" smtClean="0">
                                <a:solidFill>
                                  <a:srgbClr val="0099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700" i="1" smtClean="0">
                                <a:solidFill>
                                  <a:srgbClr val="009900"/>
                                </a:solidFill>
                                <a:latin typeface="Cambria Math"/>
                              </a:rPr>
                              <m:t>𝜇</m:t>
                            </m:r>
                            <m:r>
                              <a:rPr lang="en-US" sz="1700" i="1" smtClean="0">
                                <a:solidFill>
                                  <a:srgbClr val="009900"/>
                                </a:solidFill>
                                <a:latin typeface="Cambria Math"/>
                              </a:rPr>
                              <m:t>,</m:t>
                            </m:r>
                            <m:sSup>
                              <m:sSupPr>
                                <m:ctrlPr>
                                  <a:rPr lang="en-US" sz="1700" i="1" smtClean="0">
                                    <a:solidFill>
                                      <a:srgbClr val="0099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1700" i="1" smtClean="0">
                                    <a:solidFill>
                                      <a:srgbClr val="009900"/>
                                    </a:solidFill>
                                    <a:latin typeface="Cambria Math"/>
                                  </a:rPr>
                                  <m:t>𝜎</m:t>
                                </m:r>
                              </m:e>
                              <m:sup>
                                <m:r>
                                  <a:rPr lang="en-US" sz="1700" i="1" smtClean="0">
                                    <a:solidFill>
                                      <a:srgbClr val="009900"/>
                                    </a:solidFill>
                                    <a:latin typeface="Cambria Math"/>
                                  </a:rPr>
                                  <m:t>2</m:t>
                                </m:r>
                              </m:sup>
                            </m:sSup>
                          </m:e>
                        </m:d>
                      </m:e>
                    </m:func>
                    <m:r>
                      <a:rPr lang="en-US" sz="1700" i="1" smtClean="0">
                        <a:solidFill>
                          <a:srgbClr val="009900"/>
                        </a:solidFill>
                        <a:latin typeface="Cambria Math"/>
                      </a:rPr>
                      <m:t>,</m:t>
                    </m:r>
                    <m:r>
                      <a:rPr lang="en-US" sz="1700" i="1">
                        <a:solidFill>
                          <a:srgbClr val="009900"/>
                        </a:solidFill>
                        <a:latin typeface="Cambria Math"/>
                      </a:rPr>
                      <m:t>    </m:t>
                    </m:r>
                    <m:r>
                      <a:rPr lang="en-US" sz="1700" i="1" smtClean="0">
                        <a:solidFill>
                          <a:srgbClr val="009900"/>
                        </a:solidFill>
                        <a:latin typeface="Cambria Math"/>
                      </a:rPr>
                      <m:t>𝑥</m:t>
                    </m:r>
                    <m:r>
                      <a:rPr lang="en-US" sz="1700" i="1">
                        <a:solidFill>
                          <a:srgbClr val="009900"/>
                        </a:solidFill>
                        <a:latin typeface="Cambria Math"/>
                      </a:rPr>
                      <m:t>=</m:t>
                    </m:r>
                    <m:sSup>
                      <m:sSupPr>
                        <m:ctrlPr>
                          <a:rPr lang="en-US" sz="1700" i="1" smtClean="0">
                            <a:solidFill>
                              <a:srgbClr val="0099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700" i="1" smtClean="0">
                            <a:solidFill>
                              <a:srgbClr val="009900"/>
                            </a:solidFill>
                            <a:latin typeface="Cambria Math"/>
                          </a:rPr>
                          <m:t>𝑒</m:t>
                        </m:r>
                      </m:e>
                      <m:sup>
                        <m:r>
                          <a:rPr lang="en-US" sz="1700" i="1" smtClean="0">
                            <a:solidFill>
                              <a:srgbClr val="009900"/>
                            </a:solidFill>
                            <a:latin typeface="Cambria Math"/>
                          </a:rPr>
                          <m:t>𝑧</m:t>
                        </m:r>
                      </m:sup>
                    </m:sSup>
                    <m:r>
                      <a:rPr lang="en-US" sz="1700" i="1" smtClean="0">
                        <a:solidFill>
                          <a:srgbClr val="009900"/>
                        </a:solidFill>
                        <a:latin typeface="Cambria Math"/>
                      </a:rPr>
                      <m:t>,</m:t>
                    </m:r>
                    <m:r>
                      <a:rPr lang="en-US" sz="1700" i="1">
                        <a:solidFill>
                          <a:srgbClr val="009900"/>
                        </a:solidFill>
                        <a:latin typeface="Cambria Math"/>
                      </a:rPr>
                      <m:t>    </m:t>
                    </m:r>
                    <m:r>
                      <a:rPr lang="en-US" sz="1700" i="1">
                        <a:solidFill>
                          <a:srgbClr val="009900"/>
                        </a:solidFill>
                        <a:latin typeface="Cambria Math"/>
                      </a:rPr>
                      <m:t>𝑧</m:t>
                    </m:r>
                    <m:r>
                      <a:rPr lang="en-US" sz="1700" i="1">
                        <a:solidFill>
                          <a:srgbClr val="009900"/>
                        </a:solidFill>
                        <a:latin typeface="Cambria Math"/>
                      </a:rPr>
                      <m:t>~</m:t>
                    </m:r>
                    <m:r>
                      <a:rPr lang="en-US" sz="1700" i="1">
                        <a:solidFill>
                          <a:srgbClr val="009900"/>
                        </a:solidFill>
                        <a:latin typeface="Cambria Math"/>
                      </a:rPr>
                      <m:t>𝑁</m:t>
                    </m:r>
                    <m:d>
                      <m:dPr>
                        <m:ctrlPr>
                          <a:rPr lang="en-US" sz="1700" i="1">
                            <a:solidFill>
                              <a:srgbClr val="0099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700" i="1" smtClean="0">
                            <a:solidFill>
                              <a:srgbClr val="009900"/>
                            </a:solidFill>
                            <a:latin typeface="Cambria Math"/>
                          </a:rPr>
                          <m:t>𝜇</m:t>
                        </m:r>
                        <m:r>
                          <a:rPr lang="en-US" sz="1700" i="1">
                            <a:solidFill>
                              <a:srgbClr val="009900"/>
                            </a:solidFill>
                            <a:latin typeface="Cambria Math"/>
                          </a:rPr>
                          <m:t>,</m:t>
                        </m:r>
                        <m:sSup>
                          <m:sSupPr>
                            <m:ctrlPr>
                              <a:rPr lang="en-US" sz="1700" i="1" smtClean="0">
                                <a:solidFill>
                                  <a:srgbClr val="0099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700" i="1" smtClean="0">
                                <a:solidFill>
                                  <a:srgbClr val="009900"/>
                                </a:solidFill>
                                <a:latin typeface="Cambria Math"/>
                              </a:rPr>
                              <m:t>𝜎</m:t>
                            </m:r>
                          </m:e>
                          <m:sup>
                            <m:r>
                              <a:rPr lang="en-US" sz="1700" i="1" smtClean="0">
                                <a:solidFill>
                                  <a:srgbClr val="009900"/>
                                </a:solidFill>
                                <a:latin typeface="Cambria Math"/>
                              </a:rPr>
                              <m:t>2</m:t>
                            </m:r>
                          </m:sup>
                        </m:sSup>
                      </m:e>
                    </m:d>
                  </m:oMath>
                </a14:m>
                <a:endParaRPr lang="en-US" sz="1700" dirty="0">
                  <a:solidFill>
                    <a:srgbClr val="009900"/>
                  </a:solidFill>
                  <a:latin typeface="Neo Sans Intel" panose="020B0504020202020204" pitchFamily="34" charset="0"/>
                </a:endParaRPr>
              </a:p>
              <a:p>
                <a:pPr marL="987425" lvl="2" indent="-271463"/>
                <a14:m>
                  <m:oMath xmlns:m="http://schemas.openxmlformats.org/officeDocument/2006/math">
                    <m:r>
                      <a:rPr lang="en-US" sz="1700" i="1" smtClean="0">
                        <a:solidFill>
                          <a:srgbClr val="009900"/>
                        </a:solidFill>
                        <a:latin typeface="Cambria Math"/>
                      </a:rPr>
                      <m:t>𝑓</m:t>
                    </m:r>
                    <m:d>
                      <m:dPr>
                        <m:ctrlPr>
                          <a:rPr lang="en-US" sz="1700" i="1" smtClean="0">
                            <a:solidFill>
                              <a:srgbClr val="0099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700" i="1">
                            <a:solidFill>
                              <a:srgbClr val="009900"/>
                            </a:solidFill>
                            <a:latin typeface="Cambria Math"/>
                          </a:rPr>
                          <m:t>𝑥</m:t>
                        </m:r>
                        <m:r>
                          <a:rPr lang="en-US" sz="1700" i="1">
                            <a:solidFill>
                              <a:srgbClr val="009900"/>
                            </a:solidFill>
                            <a:latin typeface="Cambria Math"/>
                          </a:rPr>
                          <m:t>;</m:t>
                        </m:r>
                        <m:r>
                          <a:rPr lang="en-US" sz="1700" i="1" smtClean="0">
                            <a:solidFill>
                              <a:srgbClr val="009900"/>
                            </a:solidFill>
                            <a:latin typeface="Cambria Math"/>
                          </a:rPr>
                          <m:t>𝜇</m:t>
                        </m:r>
                        <m:r>
                          <a:rPr lang="en-US" sz="1700" i="1" smtClean="0">
                            <a:solidFill>
                              <a:srgbClr val="009900"/>
                            </a:solidFill>
                            <a:latin typeface="Cambria Math"/>
                          </a:rPr>
                          <m:t>, </m:t>
                        </m:r>
                        <m:r>
                          <a:rPr lang="en-US" sz="1700" i="1" smtClean="0">
                            <a:solidFill>
                              <a:srgbClr val="009900"/>
                            </a:solidFill>
                            <a:latin typeface="Cambria Math"/>
                          </a:rPr>
                          <m:t>𝜎</m:t>
                        </m:r>
                      </m:e>
                    </m:d>
                    <m:r>
                      <a:rPr lang="en-US" sz="1700" i="1">
                        <a:solidFill>
                          <a:srgbClr val="009900"/>
                        </a:solidFill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US" sz="1700" i="1" smtClean="0">
                            <a:solidFill>
                              <a:srgbClr val="00990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700" i="1">
                            <a:solidFill>
                              <a:srgbClr val="009900"/>
                            </a:solidFill>
                            <a:latin typeface="Cambria Math"/>
                          </a:rPr>
                          <m:t>1</m:t>
                        </m:r>
                      </m:num>
                      <m:den>
                        <m:r>
                          <a:rPr lang="en-US" sz="1700" i="1" smtClean="0">
                            <a:solidFill>
                              <a:srgbClr val="009900"/>
                            </a:solidFill>
                            <a:latin typeface="Cambria Math"/>
                          </a:rPr>
                          <m:t>𝑥</m:t>
                        </m:r>
                        <m:rad>
                          <m:radPr>
                            <m:degHide m:val="on"/>
                            <m:ctrlPr>
                              <a:rPr lang="en-US" sz="1700" i="1">
                                <a:solidFill>
                                  <a:srgbClr val="0099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sz="1700" i="1">
                                <a:solidFill>
                                  <a:srgbClr val="009900"/>
                                </a:solidFill>
                                <a:latin typeface="Cambria Math"/>
                              </a:rPr>
                              <m:t>2</m:t>
                            </m:r>
                            <m:r>
                              <a:rPr lang="en-US" sz="1700" i="1">
                                <a:solidFill>
                                  <a:srgbClr val="009900"/>
                                </a:solidFill>
                                <a:latin typeface="Cambria Math"/>
                              </a:rPr>
                              <m:t>𝜋</m:t>
                            </m:r>
                            <m:sSup>
                              <m:sSupPr>
                                <m:ctrlPr>
                                  <a:rPr lang="en-US" sz="1700" i="1">
                                    <a:solidFill>
                                      <a:srgbClr val="0099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1700" i="1">
                                    <a:solidFill>
                                      <a:srgbClr val="009900"/>
                                    </a:solidFill>
                                    <a:latin typeface="Cambria Math"/>
                                  </a:rPr>
                                  <m:t>𝜎</m:t>
                                </m:r>
                              </m:e>
                              <m:sup>
                                <m:r>
                                  <a:rPr lang="en-US" sz="1700" i="1">
                                    <a:solidFill>
                                      <a:srgbClr val="009900"/>
                                    </a:solidFill>
                                    <a:latin typeface="Cambria Math"/>
                                  </a:rPr>
                                  <m:t>2</m:t>
                                </m:r>
                              </m:sup>
                            </m:sSup>
                          </m:e>
                        </m:rad>
                      </m:den>
                    </m:f>
                    <m:func>
                      <m:funcPr>
                        <m:ctrlPr>
                          <a:rPr lang="en-US" sz="1700" i="1">
                            <a:solidFill>
                              <a:srgbClr val="009900"/>
                            </a:solidFill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1700">
                            <a:solidFill>
                              <a:srgbClr val="009900"/>
                            </a:solidFill>
                            <a:latin typeface="Cambria Math"/>
                          </a:rPr>
                          <m:t>exp</m:t>
                        </m:r>
                      </m:fName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sz="1700" i="1">
                                <a:solidFill>
                                  <a:srgbClr val="0099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700" i="1">
                                <a:solidFill>
                                  <a:srgbClr val="009900"/>
                                </a:solidFill>
                                <a:latin typeface="Cambria Math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sz="1700" i="1">
                                    <a:solidFill>
                                      <a:srgbClr val="0099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p>
                                  <m:sSupPr>
                                    <m:ctrlPr>
                                      <a:rPr lang="en-US" sz="1700" i="1">
                                        <a:solidFill>
                                          <a:srgbClr val="0099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sz="1700" i="1">
                                            <a:solidFill>
                                              <a:srgbClr val="0099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func>
                                          <m:funcPr>
                                            <m:ctrlPr>
                                              <a:rPr lang="en-US" sz="1700" i="1" smtClean="0">
                                                <a:solidFill>
                                                  <a:srgbClr val="00990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uncPr>
                                          <m:fName>
                                            <m:r>
                                              <m:rPr>
                                                <m:sty m:val="p"/>
                                              </m:rPr>
                                              <a:rPr lang="en-US" sz="1700" smtClean="0">
                                                <a:solidFill>
                                                  <a:srgbClr val="009900"/>
                                                </a:solidFill>
                                                <a:latin typeface="Cambria Math"/>
                                              </a:rPr>
                                              <m:t>ln</m:t>
                                            </m:r>
                                          </m:fName>
                                          <m:e>
                                            <m:r>
                                              <a:rPr lang="en-US" sz="1700" i="1" smtClean="0">
                                                <a:solidFill>
                                                  <a:srgbClr val="009900"/>
                                                </a:solidFill>
                                                <a:latin typeface="Cambria Math"/>
                                              </a:rPr>
                                              <m:t>𝑥</m:t>
                                            </m:r>
                                          </m:e>
                                        </m:func>
                                        <m:r>
                                          <a:rPr lang="en-US" sz="1700" i="1">
                                            <a:solidFill>
                                              <a:srgbClr val="009900"/>
                                            </a:solidFill>
                                            <a:latin typeface="Cambria Math"/>
                                          </a:rPr>
                                          <m:t>−</m:t>
                                        </m:r>
                                        <m:r>
                                          <a:rPr lang="en-US" sz="1700" i="1">
                                            <a:solidFill>
                                              <a:srgbClr val="009900"/>
                                            </a:solidFill>
                                            <a:latin typeface="Cambria Math"/>
                                          </a:rPr>
                                          <m:t>𝜇</m:t>
                                        </m:r>
                                      </m:e>
                                    </m:d>
                                  </m:e>
                                  <m:sup>
                                    <m:r>
                                      <a:rPr lang="en-US" sz="1700" i="1">
                                        <a:solidFill>
                                          <a:srgbClr val="009900"/>
                                        </a:solidFill>
                                        <a:latin typeface="Cambria Math"/>
                                      </a:rPr>
                                      <m:t>2</m:t>
                                    </m:r>
                                  </m:sup>
                                </m:sSup>
                              </m:num>
                              <m:den>
                                <m:r>
                                  <a:rPr lang="en-US" sz="1700" i="1">
                                    <a:solidFill>
                                      <a:srgbClr val="009900"/>
                                    </a:solidFill>
                                    <a:latin typeface="Cambria Math"/>
                                  </a:rPr>
                                  <m:t>2</m:t>
                                </m:r>
                                <m:sSup>
                                  <m:sSupPr>
                                    <m:ctrlPr>
                                      <a:rPr lang="en-US" sz="1700" i="1">
                                        <a:solidFill>
                                          <a:srgbClr val="0099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700" i="1">
                                        <a:solidFill>
                                          <a:srgbClr val="009900"/>
                                        </a:solidFill>
                                        <a:latin typeface="Cambria Math"/>
                                      </a:rPr>
                                      <m:t>𝜎</m:t>
                                    </m:r>
                                  </m:e>
                                  <m:sup>
                                    <m:r>
                                      <a:rPr lang="en-US" sz="1700" i="1">
                                        <a:solidFill>
                                          <a:srgbClr val="009900"/>
                                        </a:solidFill>
                                        <a:latin typeface="Cambria Math"/>
                                      </a:rPr>
                                      <m:t>2</m:t>
                                    </m:r>
                                  </m:sup>
                                </m:sSup>
                              </m:den>
                            </m:f>
                          </m:e>
                        </m:d>
                      </m:e>
                    </m:func>
                  </m:oMath>
                </a14:m>
                <a:endParaRPr lang="en-US" sz="1200" dirty="0">
                  <a:solidFill>
                    <a:srgbClr val="009900"/>
                  </a:solidFill>
                  <a:latin typeface="Neo Sans Intel" panose="020B0504020202020204" pitchFamily="34" charset="0"/>
                </a:endParaRPr>
              </a:p>
              <a:p>
                <a:pPr lvl="1"/>
                <a:endParaRPr lang="en-US" sz="1200" dirty="0">
                  <a:solidFill>
                    <a:srgbClr val="009900"/>
                  </a:solidFill>
                  <a:latin typeface="Neo Sans Intel" panose="020B0504020202020204" pitchFamily="34" charset="0"/>
                </a:endParaRPr>
              </a:p>
              <a:p>
                <a:pPr marL="557212" lvl="1">
                  <a:buFont typeface="Wingdings" panose="05000000000000000000" pitchFamily="2" charset="2"/>
                  <a:buChar char="§"/>
                </a:pPr>
                <a:r>
                  <a:rPr lang="en-US" sz="1700" dirty="0" smtClean="0">
                    <a:latin typeface="Neo Sans Intel" panose="020B0504020202020204" pitchFamily="34" charset="0"/>
                  </a:rPr>
                  <a:t>Used to model a variable </a:t>
                </a:r>
                <a:r>
                  <a:rPr lang="en-US" sz="1700" dirty="0">
                    <a:latin typeface="Neo Sans Intel" panose="020B0504020202020204" pitchFamily="34" charset="0"/>
                  </a:rPr>
                  <a:t>which is </a:t>
                </a:r>
                <a:r>
                  <a:rPr lang="en-US" sz="1700" dirty="0" smtClean="0">
                    <a:latin typeface="Neo Sans Intel" panose="020B0504020202020204" pitchFamily="34" charset="0"/>
                  </a:rPr>
                  <a:t/>
                </a:r>
                <a:br>
                  <a:rPr lang="en-US" sz="1700" dirty="0" smtClean="0">
                    <a:latin typeface="Neo Sans Intel" panose="020B0504020202020204" pitchFamily="34" charset="0"/>
                  </a:rPr>
                </a:br>
                <a:r>
                  <a:rPr lang="en-US" sz="1700" dirty="0" smtClean="0">
                    <a:latin typeface="Neo Sans Intel" panose="020B0504020202020204" pitchFamily="34" charset="0"/>
                  </a:rPr>
                  <a:t>a product of positive </a:t>
                </a:r>
                <a:r>
                  <a:rPr lang="en-US" sz="1700" dirty="0" err="1" smtClean="0">
                    <a:latin typeface="Neo Sans Intel" panose="020B0504020202020204" pitchFamily="34" charset="0"/>
                  </a:rPr>
                  <a:t>i.i.d</a:t>
                </a:r>
                <a:r>
                  <a:rPr lang="en-US" sz="1700" dirty="0" smtClean="0">
                    <a:latin typeface="Neo Sans Intel" panose="020B0504020202020204" pitchFamily="34" charset="0"/>
                  </a:rPr>
                  <a:t> </a:t>
                </a:r>
                <a:r>
                  <a:rPr lang="en-US" sz="1700" dirty="0" err="1" smtClean="0">
                    <a:latin typeface="Neo Sans Intel" panose="020B0504020202020204" pitchFamily="34" charset="0"/>
                  </a:rPr>
                  <a:t>vars</a:t>
                </a:r>
                <a:r>
                  <a:rPr lang="en-US" sz="1700" dirty="0" smtClean="0">
                    <a:latin typeface="Neo Sans Intel" panose="020B0504020202020204" pitchFamily="34" charset="0"/>
                  </a:rPr>
                  <a:t>, </a:t>
                </a:r>
              </a:p>
              <a:p>
                <a:pPr marL="987425" lvl="2" indent="-271463"/>
                <a:r>
                  <a:rPr lang="en-US" sz="1500" dirty="0" smtClean="0">
                    <a:latin typeface="Neo Sans Intel" panose="020B0504020202020204" pitchFamily="34" charset="0"/>
                  </a:rPr>
                  <a:t>A compound </a:t>
                </a:r>
                <a:r>
                  <a:rPr lang="en-US" sz="1500" dirty="0">
                    <a:latin typeface="Neo Sans Intel" panose="020B0504020202020204" pitchFamily="34" charset="0"/>
                  </a:rPr>
                  <a:t>return </a:t>
                </a:r>
                <a:r>
                  <a:rPr lang="en-US" sz="1500" dirty="0" smtClean="0">
                    <a:latin typeface="Neo Sans Intel" panose="020B0504020202020204" pitchFamily="34" charset="0"/>
                  </a:rPr>
                  <a:t>from </a:t>
                </a:r>
                <a:r>
                  <a:rPr lang="en-US" sz="1500" dirty="0">
                    <a:latin typeface="Neo Sans Intel" panose="020B0504020202020204" pitchFamily="34" charset="0"/>
                  </a:rPr>
                  <a:t>a </a:t>
                </a:r>
                <a:r>
                  <a:rPr lang="en-US" sz="1500" dirty="0" smtClean="0">
                    <a:latin typeface="Neo Sans Intel" panose="020B0504020202020204" pitchFamily="34" charset="0"/>
                  </a:rPr>
                  <a:t/>
                </a:r>
                <a:br>
                  <a:rPr lang="en-US" sz="1500" dirty="0" smtClean="0">
                    <a:latin typeface="Neo Sans Intel" panose="020B0504020202020204" pitchFamily="34" charset="0"/>
                  </a:rPr>
                </a:br>
                <a:r>
                  <a:rPr lang="en-US" sz="1500" dirty="0" smtClean="0">
                    <a:latin typeface="Neo Sans Intel" panose="020B0504020202020204" pitchFamily="34" charset="0"/>
                  </a:rPr>
                  <a:t>sequence </a:t>
                </a:r>
                <a:r>
                  <a:rPr lang="en-US" sz="1500" dirty="0">
                    <a:latin typeface="Neo Sans Intel" panose="020B0504020202020204" pitchFamily="34" charset="0"/>
                  </a:rPr>
                  <a:t>of many </a:t>
                </a:r>
                <a:r>
                  <a:rPr lang="en-US" sz="1500" dirty="0" smtClean="0">
                    <a:latin typeface="Neo Sans Intel" panose="020B0504020202020204" pitchFamily="34" charset="0"/>
                  </a:rPr>
                  <a:t>trades</a:t>
                </a:r>
                <a:r>
                  <a:rPr lang="en-US" dirty="0">
                    <a:latin typeface="Neo Sans Intel" panose="020B0504020202020204" pitchFamily="34" charset="0"/>
                  </a:rPr>
                  <a:t> </a:t>
                </a:r>
              </a:p>
              <a:p>
                <a:pPr marL="987425" lvl="2" indent="-271463"/>
                <a:r>
                  <a:rPr lang="en-US" sz="1500" dirty="0" smtClean="0">
                    <a:latin typeface="Neo Sans Intel" panose="020B0504020202020204" pitchFamily="34" charset="0"/>
                  </a:rPr>
                  <a:t>Measures of size of living tissue</a:t>
                </a:r>
                <a:endParaRPr lang="en-US" sz="1500" dirty="0">
                  <a:latin typeface="Neo Sans Intel" panose="020B0504020202020204" pitchFamily="34" charset="0"/>
                </a:endParaRPr>
              </a:p>
            </p:txBody>
          </p:sp>
        </mc:Choice>
        <mc:Fallback xmlns="">
          <p:sp>
            <p:nvSpPr>
              <p:cNvPr id="22" name="Content Placeholder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78363" y="685800"/>
                <a:ext cx="4298950" cy="2592000"/>
              </a:xfrm>
              <a:prstGeom prst="rect">
                <a:avLst/>
              </a:prstGeom>
              <a:blipFill rotWithShape="0">
                <a:blip r:embed="rId4"/>
                <a:stretch>
                  <a:fillRect l="-989" t="-2108"/>
                </a:stretch>
              </a:blipFill>
              <a:ln>
                <a:solidFill>
                  <a:schemeClr val="accent1">
                    <a:shade val="50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Content Placeholder 9"/>
              <p:cNvSpPr txBox="1">
                <a:spLocks/>
              </p:cNvSpPr>
              <p:nvPr/>
            </p:nvSpPr>
            <p:spPr>
              <a:xfrm>
                <a:off x="228600" y="3429000"/>
                <a:ext cx="4297363" cy="2667000"/>
              </a:xfrm>
              <a:prstGeom prst="rect">
                <a:avLst/>
              </a:prstGeom>
              <a:ln>
                <a:solidFill>
                  <a:schemeClr val="accent1">
                    <a:shade val="50000"/>
                  </a:schemeClr>
                </a:solidFill>
              </a:ln>
            </p:spPr>
            <p:txBody>
              <a:bodyPr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1800" dirty="0" smtClean="0">
                    <a:solidFill>
                      <a:srgbClr val="0070C0"/>
                    </a:solidFill>
                    <a:latin typeface="Neo Sans Intel" panose="020B0504020202020204" pitchFamily="34" charset="0"/>
                  </a:rPr>
                  <a:t>Student’s t-Distribution (</a:t>
                </a:r>
                <a:r>
                  <a:rPr lang="en-US" sz="1800" dirty="0" err="1">
                    <a:solidFill>
                      <a:srgbClr val="0070C0"/>
                    </a:solidFill>
                    <a:latin typeface="Neo Sans Intel" panose="020B0504020202020204" pitchFamily="34" charset="0"/>
                  </a:rPr>
                  <a:t>Gosset</a:t>
                </a:r>
                <a:r>
                  <a:rPr lang="en-US" sz="1800" dirty="0">
                    <a:solidFill>
                      <a:srgbClr val="0070C0"/>
                    </a:solidFill>
                    <a:latin typeface="Neo Sans Intel" panose="020B0504020202020204" pitchFamily="34" charset="0"/>
                  </a:rPr>
                  <a:t> </a:t>
                </a:r>
                <a:r>
                  <a:rPr lang="en-US" sz="1800" dirty="0" smtClean="0">
                    <a:solidFill>
                      <a:srgbClr val="0070C0"/>
                    </a:solidFill>
                    <a:latin typeface="Neo Sans Intel" panose="020B0504020202020204" pitchFamily="34" charset="0"/>
                  </a:rPr>
                  <a:t>1908)</a:t>
                </a:r>
              </a:p>
              <a:p>
                <a:pPr marL="647700" lvl="1">
                  <a:buFont typeface="Wingdings" panose="05000000000000000000" pitchFamily="2" charset="2"/>
                  <a:buChar char="§"/>
                </a:pPr>
                <a:r>
                  <a:rPr lang="en-US" sz="1600" dirty="0" smtClean="0">
                    <a:latin typeface="Neo Sans Intel" panose="020B0504020202020204" pitchFamily="34" charset="0"/>
                  </a:rPr>
                  <a:t>Sampling </a:t>
                </a:r>
                <a:r>
                  <a:rPr lang="en-US" sz="1600" dirty="0" err="1" smtClean="0">
                    <a:latin typeface="Neo Sans Intel" panose="020B0504020202020204" pitchFamily="34" charset="0"/>
                  </a:rPr>
                  <a:t>distrib</a:t>
                </a:r>
                <a:r>
                  <a:rPr lang="en-US" sz="1600" dirty="0" smtClean="0">
                    <a:latin typeface="Neo Sans Intel" panose="020B0504020202020204" pitchFamily="34" charset="0"/>
                  </a:rPr>
                  <a:t>. (</a:t>
                </a:r>
                <a:r>
                  <a:rPr lang="en-US" sz="1600" dirty="0" err="1" smtClean="0">
                    <a:latin typeface="Neo Sans Intel" panose="020B0504020202020204" pitchFamily="34" charset="0"/>
                  </a:rPr>
                  <a:t>i.i.d</a:t>
                </a:r>
                <a:r>
                  <a:rPr lang="en-US" sz="1600" dirty="0" smtClean="0">
                    <a:latin typeface="Neo Sans Intel" panose="020B0504020202020204" pitchFamily="34" charset="0"/>
                  </a:rPr>
                  <a:t> measures) of</a:t>
                </a:r>
                <a:endParaRPr lang="en-US" sz="1400" i="1" dirty="0" smtClean="0">
                  <a:solidFill>
                    <a:srgbClr val="009900"/>
                  </a:solidFill>
                  <a:latin typeface="Neo Sans Intel" panose="020B0504020202020204" pitchFamily="34" charset="0"/>
                </a:endParaRPr>
              </a:p>
              <a:p>
                <a:pPr marL="892175" lvl="2" indent="-173038"/>
                <a14:m>
                  <m:oMath xmlns:m="http://schemas.openxmlformats.org/officeDocument/2006/math">
                    <m:r>
                      <a:rPr lang="en-US" sz="1200" i="1" smtClean="0">
                        <a:solidFill>
                          <a:srgbClr val="009900"/>
                        </a:solidFill>
                        <a:latin typeface="Cambria Math"/>
                      </a:rPr>
                      <m:t>𝑡</m:t>
                    </m:r>
                    <m:r>
                      <a:rPr lang="en-US" sz="1200" i="1" smtClean="0">
                        <a:solidFill>
                          <a:srgbClr val="009900"/>
                        </a:solidFill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US" sz="1200" i="1" smtClean="0">
                            <a:solidFill>
                              <a:srgbClr val="00990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acc>
                          <m:accPr>
                            <m:chr m:val="̅"/>
                            <m:ctrlPr>
                              <a:rPr lang="en-US" sz="1200" i="1" smtClean="0">
                                <a:solidFill>
                                  <a:srgbClr val="0099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200" i="1" smtClean="0">
                                <a:solidFill>
                                  <a:srgbClr val="009900"/>
                                </a:solidFill>
                                <a:latin typeface="Cambria Math"/>
                              </a:rPr>
                              <m:t>𝑥</m:t>
                            </m:r>
                          </m:e>
                        </m:acc>
                        <m:r>
                          <a:rPr lang="en-US" sz="1200" i="1" smtClean="0">
                            <a:solidFill>
                              <a:srgbClr val="009900"/>
                            </a:solidFill>
                            <a:latin typeface="Cambria Math"/>
                          </a:rPr>
                          <m:t>−</m:t>
                        </m:r>
                        <m:r>
                          <a:rPr lang="en-US" sz="1200" i="1" smtClean="0">
                            <a:solidFill>
                              <a:srgbClr val="009900"/>
                            </a:solidFill>
                            <a:latin typeface="Cambria Math"/>
                          </a:rPr>
                          <m:t>𝜇</m:t>
                        </m:r>
                      </m:num>
                      <m:den>
                        <m:f>
                          <m:fPr>
                            <m:type m:val="skw"/>
                            <m:ctrlPr>
                              <a:rPr lang="en-US" sz="1200" i="1" smtClean="0">
                                <a:solidFill>
                                  <a:srgbClr val="0099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1200" i="1" smtClean="0">
                                <a:solidFill>
                                  <a:srgbClr val="009900"/>
                                </a:solidFill>
                                <a:latin typeface="Cambria Math"/>
                              </a:rPr>
                              <m:t>𝑠</m:t>
                            </m:r>
                          </m:num>
                          <m:den>
                            <m:rad>
                              <m:radPr>
                                <m:degHide m:val="on"/>
                                <m:ctrlPr>
                                  <a:rPr lang="en-US" sz="1200" i="1">
                                    <a:solidFill>
                                      <a:srgbClr val="0099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radPr>
                              <m:deg/>
                              <m:e>
                                <m:r>
                                  <a:rPr lang="en-US" sz="1200" i="1">
                                    <a:solidFill>
                                      <a:srgbClr val="009900"/>
                                    </a:solidFill>
                                    <a:latin typeface="Cambria Math"/>
                                  </a:rPr>
                                  <m:t>𝑛</m:t>
                                </m:r>
                              </m:e>
                            </m:rad>
                          </m:den>
                        </m:f>
                      </m:den>
                    </m:f>
                  </m:oMath>
                </a14:m>
                <a:endParaRPr lang="en-US" sz="1200" dirty="0" smtClean="0">
                  <a:solidFill>
                    <a:srgbClr val="009900"/>
                  </a:solidFill>
                  <a:latin typeface="Neo Sans Intel" panose="020B0504020202020204" pitchFamily="34" charset="0"/>
                </a:endParaRPr>
              </a:p>
              <a:p>
                <a:pPr marL="647700" lvl="1">
                  <a:buFont typeface="Wingdings" panose="05000000000000000000" pitchFamily="2" charset="2"/>
                  <a:buChar char="§"/>
                </a:pPr>
                <a:r>
                  <a:rPr lang="en-US" sz="1600" dirty="0">
                    <a:latin typeface="Neo Sans Intel" panose="020B0504020202020204" pitchFamily="34" charset="0"/>
                  </a:rPr>
                  <a:t>Approaches the Gaussian </a:t>
                </a:r>
                <a:r>
                  <a:rPr lang="en-US" sz="1600" dirty="0" smtClean="0">
                    <a:latin typeface="Neo Sans Intel" panose="020B0504020202020204" pitchFamily="34" charset="0"/>
                  </a:rPr>
                  <a:t/>
                </a:r>
                <a:br>
                  <a:rPr lang="en-US" sz="1600" dirty="0" smtClean="0">
                    <a:latin typeface="Neo Sans Intel" panose="020B0504020202020204" pitchFamily="34" charset="0"/>
                  </a:rPr>
                </a:br>
                <a:r>
                  <a:rPr lang="en-US" sz="1600" dirty="0" err="1" smtClean="0">
                    <a:latin typeface="Neo Sans Intel" panose="020B0504020202020204" pitchFamily="34" charset="0"/>
                  </a:rPr>
                  <a:t>distrib</a:t>
                </a:r>
                <a:r>
                  <a:rPr lang="en-US" sz="1600" dirty="0" smtClean="0">
                    <a:latin typeface="Neo Sans Intel" panose="020B0504020202020204" pitchFamily="34" charset="0"/>
                  </a:rPr>
                  <a:t>. </a:t>
                </a:r>
                <a:r>
                  <a:rPr lang="en-US" sz="1600" dirty="0">
                    <a:latin typeface="Neo Sans Intel" panose="020B0504020202020204" pitchFamily="34" charset="0"/>
                  </a:rPr>
                  <a:t>when</a:t>
                </a:r>
              </a:p>
              <a:p>
                <a:pPr marL="892175" lvl="2" indent="-173038"/>
                <a14:m>
                  <m:oMath xmlns:m="http://schemas.openxmlformats.org/officeDocument/2006/math">
                    <m:r>
                      <a:rPr lang="en-US" sz="1400" i="1">
                        <a:latin typeface="Cambria Math"/>
                      </a:rPr>
                      <m:t>𝑛</m:t>
                    </m:r>
                    <m:r>
                      <a:rPr lang="en-US" sz="1400" i="1">
                        <a:latin typeface="Cambria Math"/>
                      </a:rPr>
                      <m:t>&gt;</m:t>
                    </m:r>
                    <m:r>
                      <a:rPr lang="en-US" sz="1400" i="1">
                        <a:latin typeface="Cambria Math"/>
                      </a:rPr>
                      <m:t>30</m:t>
                    </m:r>
                  </m:oMath>
                </a14:m>
                <a:r>
                  <a:rPr lang="en-US" sz="1400" dirty="0">
                    <a:latin typeface="Neo Sans Intel" panose="020B0504020202020204" pitchFamily="34" charset="0"/>
                  </a:rPr>
                  <a:t> or </a:t>
                </a:r>
                <a14:m>
                  <m:oMath xmlns:m="http://schemas.openxmlformats.org/officeDocument/2006/math">
                    <m:r>
                      <a:rPr lang="en-US" sz="1400" i="1">
                        <a:latin typeface="Cambria Math"/>
                      </a:rPr>
                      <m:t>𝑠</m:t>
                    </m:r>
                    <m:r>
                      <a:rPr lang="en-US" sz="1400" i="1">
                        <a:latin typeface="Cambria Math"/>
                      </a:rPr>
                      <m:t>= </m:t>
                    </m:r>
                    <m:r>
                      <a:rPr lang="en-US" sz="1400" i="1">
                        <a:latin typeface="Cambria Math"/>
                      </a:rPr>
                      <m:t>𝜎</m:t>
                    </m:r>
                  </m:oMath>
                </a14:m>
                <a:endParaRPr lang="en-US" sz="1400" dirty="0" smtClean="0">
                  <a:latin typeface="Neo Sans Intel" panose="020B0504020202020204" pitchFamily="34" charset="0"/>
                </a:endParaRPr>
              </a:p>
              <a:p>
                <a:pPr marL="647700" lvl="1">
                  <a:buFont typeface="Wingdings" panose="05000000000000000000" pitchFamily="2" charset="2"/>
                  <a:buChar char="§"/>
                </a:pPr>
                <a:r>
                  <a:rPr lang="en-US" sz="1600" dirty="0" smtClean="0">
                    <a:latin typeface="Neo Sans Intel" panose="020B0504020202020204" pitchFamily="34" charset="0"/>
                  </a:rPr>
                  <a:t>Used for</a:t>
                </a:r>
              </a:p>
              <a:p>
                <a:pPr marL="892175" lvl="2" indent="-173038"/>
                <a:r>
                  <a:rPr lang="en-US" sz="1400" dirty="0" smtClean="0">
                    <a:latin typeface="Neo Sans Intel" panose="020B0504020202020204" pitchFamily="34" charset="0"/>
                  </a:rPr>
                  <a:t>Test the diff. </a:t>
                </a:r>
                <a:r>
                  <a:rPr lang="en-US" sz="1400" dirty="0">
                    <a:latin typeface="Neo Sans Intel" panose="020B0504020202020204" pitchFamily="34" charset="0"/>
                  </a:rPr>
                  <a:t>between two </a:t>
                </a:r>
                <a:r>
                  <a:rPr lang="en-US" sz="1400" dirty="0" smtClean="0">
                    <a:latin typeface="Neo Sans Intel" panose="020B0504020202020204" pitchFamily="34" charset="0"/>
                  </a:rPr>
                  <a:t>sample means</a:t>
                </a:r>
                <a:endParaRPr lang="en-US" sz="1400" dirty="0">
                  <a:latin typeface="Neo Sans Intel" panose="020B0504020202020204" pitchFamily="34" charset="0"/>
                </a:endParaRPr>
              </a:p>
              <a:p>
                <a:pPr marL="892175" lvl="2" indent="-173038"/>
                <a:r>
                  <a:rPr lang="en-US" sz="1400" dirty="0" smtClean="0">
                    <a:latin typeface="Neo Sans Intel" panose="020B0504020202020204" pitchFamily="34" charset="0"/>
                  </a:rPr>
                  <a:t>Inference  when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1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400" i="1" smtClean="0">
                            <a:latin typeface="Cambria Math"/>
                          </a:rPr>
                          <m:t>𝜇</m:t>
                        </m:r>
                        <m:r>
                          <a:rPr lang="en-US" sz="1400" i="1" smtClean="0">
                            <a:latin typeface="Cambria Math"/>
                          </a:rPr>
                          <m:t>,</m:t>
                        </m:r>
                        <m:sSup>
                          <m:sSupPr>
                            <m:ctrlPr>
                              <a:rPr lang="en-US" sz="14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400" i="1" smtClean="0">
                                <a:latin typeface="Cambria Math"/>
                              </a:rPr>
                              <m:t>𝜎</m:t>
                            </m:r>
                          </m:e>
                          <m:sup>
                            <m:r>
                              <a:rPr lang="en-US" sz="1400" i="1" smtClean="0">
                                <a:latin typeface="Cambria Math"/>
                              </a:rPr>
                              <m:t>2</m:t>
                            </m:r>
                          </m:sup>
                        </m:sSup>
                      </m:e>
                    </m:d>
                  </m:oMath>
                </a14:m>
                <a:r>
                  <a:rPr lang="en-US" sz="1400" dirty="0" smtClean="0">
                    <a:latin typeface="Neo Sans Intel" panose="020B0504020202020204" pitchFamily="34" charset="0"/>
                  </a:rPr>
                  <a:t> are unknown</a:t>
                </a:r>
                <a:endParaRPr lang="en-US" sz="1400" dirty="0">
                  <a:latin typeface="Neo Sans Intel" panose="020B0504020202020204" pitchFamily="34" charset="0"/>
                </a:endParaRPr>
              </a:p>
            </p:txBody>
          </p:sp>
        </mc:Choice>
        <mc:Fallback xmlns="">
          <p:sp>
            <p:nvSpPr>
              <p:cNvPr id="23" name="Content Placeholder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8600" y="3429000"/>
                <a:ext cx="4297363" cy="2667000"/>
              </a:xfrm>
              <a:prstGeom prst="rect">
                <a:avLst/>
              </a:prstGeom>
              <a:blipFill rotWithShape="0">
                <a:blip r:embed="rId5"/>
                <a:stretch>
                  <a:fillRect l="-1133" t="-1139" b="-1367"/>
                </a:stretch>
              </a:blipFill>
              <a:ln>
                <a:solidFill>
                  <a:schemeClr val="accent1">
                    <a:shade val="50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Content Placeholder 10"/>
              <p:cNvSpPr txBox="1">
                <a:spLocks/>
              </p:cNvSpPr>
              <p:nvPr/>
            </p:nvSpPr>
            <p:spPr>
              <a:xfrm>
                <a:off x="4678363" y="3429000"/>
                <a:ext cx="4298950" cy="2667000"/>
              </a:xfrm>
              <a:prstGeom prst="rect">
                <a:avLst/>
              </a:prstGeom>
              <a:ln>
                <a:solidFill>
                  <a:schemeClr val="accent1">
                    <a:shade val="50000"/>
                  </a:schemeClr>
                </a:solidFill>
              </a:ln>
            </p:spPr>
            <p:txBody>
              <a:bodyPr>
                <a:norm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1800" dirty="0" smtClean="0">
                    <a:solidFill>
                      <a:srgbClr val="0070C0"/>
                    </a:solidFill>
                    <a:latin typeface="Neo Sans Intel" panose="020B0504020202020204" pitchFamily="34" charset="0"/>
                  </a:rPr>
                  <a:t>The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80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800" i="1" smtClean="0">
                            <a:solidFill>
                              <a:srgbClr val="0070C0"/>
                            </a:solidFill>
                            <a:latin typeface="Cambria Math"/>
                          </a:rPr>
                          <m:t>𝜒</m:t>
                        </m:r>
                      </m:e>
                      <m:sup>
                        <m:r>
                          <a:rPr lang="en-US" sz="1800" i="1" smtClean="0">
                            <a:solidFill>
                              <a:srgbClr val="0070C0"/>
                            </a:solidFill>
                            <a:latin typeface="Cambria Math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1800" dirty="0" smtClean="0">
                    <a:solidFill>
                      <a:srgbClr val="0070C0"/>
                    </a:solidFill>
                    <a:latin typeface="Neo Sans Intel" panose="020B0504020202020204" pitchFamily="34" charset="0"/>
                  </a:rPr>
                  <a:t>Distribution with </a:t>
                </a:r>
                <a:r>
                  <a:rPr lang="en-US" sz="1800" i="1" dirty="0" smtClean="0">
                    <a:solidFill>
                      <a:srgbClr val="0070C0"/>
                    </a:solidFill>
                    <a:latin typeface="Neo Sans Intel" panose="020B0504020202020204" pitchFamily="34" charset="0"/>
                  </a:rPr>
                  <a:t>k</a:t>
                </a:r>
                <a:r>
                  <a:rPr lang="en-US" sz="1800" dirty="0" smtClean="0">
                    <a:solidFill>
                      <a:srgbClr val="0070C0"/>
                    </a:solidFill>
                    <a:latin typeface="Neo Sans Intel" panose="020B0504020202020204" pitchFamily="34" charset="0"/>
                  </a:rPr>
                  <a:t> D.F</a:t>
                </a:r>
              </a:p>
              <a:p>
                <a:pPr marL="557212" lvl="1"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sz="1600" i="1" smtClean="0">
                        <a:solidFill>
                          <a:srgbClr val="009900"/>
                        </a:solidFill>
                        <a:latin typeface="Cambria Math"/>
                      </a:rPr>
                      <m:t>𝑋</m:t>
                    </m:r>
                    <m:r>
                      <a:rPr lang="en-US" sz="1600" i="1" smtClean="0">
                        <a:solidFill>
                          <a:srgbClr val="009900"/>
                        </a:solidFill>
                        <a:latin typeface="Cambria Math"/>
                      </a:rPr>
                      <m:t>~</m:t>
                    </m:r>
                    <m:sSubSup>
                      <m:sSubSupPr>
                        <m:ctrlPr>
                          <a:rPr lang="en-US" sz="1600" i="1" smtClean="0">
                            <a:solidFill>
                              <a:srgbClr val="009900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1600" i="1">
                            <a:solidFill>
                              <a:srgbClr val="009900"/>
                            </a:solidFill>
                            <a:latin typeface="Cambria Math"/>
                          </a:rPr>
                          <m:t>𝜒</m:t>
                        </m:r>
                      </m:e>
                      <m:sub>
                        <m:r>
                          <a:rPr lang="en-US" sz="1600" i="1">
                            <a:solidFill>
                              <a:srgbClr val="009900"/>
                            </a:solidFill>
                            <a:latin typeface="Cambria Math"/>
                          </a:rPr>
                          <m:t>𝑘</m:t>
                        </m:r>
                      </m:sub>
                      <m:sup>
                        <m:r>
                          <a:rPr lang="en-US" sz="1600" i="1">
                            <a:solidFill>
                              <a:srgbClr val="009900"/>
                            </a:solidFill>
                            <a:latin typeface="Cambria Math"/>
                          </a:rPr>
                          <m:t>2</m:t>
                        </m:r>
                      </m:sup>
                    </m:sSubSup>
                    <m:r>
                      <a:rPr lang="en-US" sz="1600" i="1" smtClean="0">
                        <a:solidFill>
                          <a:srgbClr val="009900"/>
                        </a:solidFill>
                        <a:latin typeface="Cambria Math"/>
                      </a:rPr>
                      <m:t>,    </m:t>
                    </m:r>
                    <m:sSubSup>
                      <m:sSubSupPr>
                        <m:ctrlPr>
                          <a:rPr lang="en-US" sz="1600" i="1" smtClean="0">
                            <a:solidFill>
                              <a:srgbClr val="009900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1600" i="1" smtClean="0">
                            <a:solidFill>
                              <a:srgbClr val="009900"/>
                            </a:solidFill>
                            <a:latin typeface="Cambria Math"/>
                          </a:rPr>
                          <m:t>𝜒</m:t>
                        </m:r>
                      </m:e>
                      <m:sub>
                        <m:r>
                          <a:rPr lang="en-US" sz="1600" i="1" smtClean="0">
                            <a:solidFill>
                              <a:srgbClr val="009900"/>
                            </a:solidFill>
                            <a:latin typeface="Cambria Math"/>
                          </a:rPr>
                          <m:t>𝑘</m:t>
                        </m:r>
                      </m:sub>
                      <m:sup>
                        <m:r>
                          <a:rPr lang="en-US" sz="1600" i="1">
                            <a:solidFill>
                              <a:srgbClr val="009900"/>
                            </a:solidFill>
                            <a:latin typeface="Cambria Math"/>
                          </a:rPr>
                          <m:t>2</m:t>
                        </m:r>
                      </m:sup>
                    </m:sSubSup>
                    <m:r>
                      <a:rPr lang="en-US" sz="1600" i="1" smtClean="0">
                        <a:solidFill>
                          <a:srgbClr val="009900"/>
                        </a:solidFill>
                        <a:latin typeface="Cambria Math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sz="1600" i="1" smtClean="0">
                            <a:solidFill>
                              <a:srgbClr val="009900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1600" i="1" smtClean="0">
                            <a:solidFill>
                              <a:srgbClr val="009900"/>
                            </a:solidFill>
                            <a:latin typeface="Cambria Math"/>
                          </a:rPr>
                          <m:t>𝑖</m:t>
                        </m:r>
                        <m:r>
                          <a:rPr lang="en-US" sz="1600" i="1" smtClean="0">
                            <a:solidFill>
                              <a:srgbClr val="009900"/>
                            </a:solidFill>
                            <a:latin typeface="Cambria Math"/>
                          </a:rPr>
                          <m:t>=</m:t>
                        </m:r>
                        <m:r>
                          <a:rPr lang="en-US" sz="1600" i="1" smtClean="0">
                            <a:solidFill>
                              <a:srgbClr val="009900"/>
                            </a:solidFill>
                            <a:latin typeface="Cambria Math"/>
                          </a:rPr>
                          <m:t>1</m:t>
                        </m:r>
                      </m:sub>
                      <m:sup>
                        <m:r>
                          <a:rPr lang="en-US" sz="1600" i="1" smtClean="0">
                            <a:solidFill>
                              <a:srgbClr val="009900"/>
                            </a:solidFill>
                            <a:latin typeface="Cambria Math"/>
                          </a:rPr>
                          <m:t>𝑘</m:t>
                        </m:r>
                      </m:sup>
                      <m:e>
                        <m:sSubSup>
                          <m:sSubSupPr>
                            <m:ctrlPr>
                              <a:rPr lang="en-US" sz="1600" i="1" smtClean="0">
                                <a:solidFill>
                                  <a:srgbClr val="0099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1600" i="1" smtClean="0">
                                <a:solidFill>
                                  <a:srgbClr val="009900"/>
                                </a:solidFill>
                                <a:latin typeface="Cambria Math"/>
                              </a:rPr>
                              <m:t>𝑧</m:t>
                            </m:r>
                          </m:e>
                          <m:sub>
                            <m:r>
                              <a:rPr lang="en-US" sz="1600" i="1" smtClean="0">
                                <a:solidFill>
                                  <a:srgbClr val="009900"/>
                                </a:solidFill>
                                <a:latin typeface="Cambria Math"/>
                              </a:rPr>
                              <m:t>𝑖</m:t>
                            </m:r>
                          </m:sub>
                          <m:sup>
                            <m:r>
                              <a:rPr lang="en-US" sz="1600" i="1" smtClean="0">
                                <a:solidFill>
                                  <a:srgbClr val="009900"/>
                                </a:solidFill>
                                <a:latin typeface="Cambria Math"/>
                              </a:rPr>
                              <m:t>2</m:t>
                            </m:r>
                          </m:sup>
                        </m:sSubSup>
                      </m:e>
                    </m:nary>
                    <m:r>
                      <a:rPr lang="en-US" sz="1600" i="1" smtClean="0">
                        <a:solidFill>
                          <a:srgbClr val="009900"/>
                        </a:solidFill>
                        <a:latin typeface="Cambria Math"/>
                      </a:rPr>
                      <m:t>,    </m:t>
                    </m:r>
                    <m:r>
                      <a:rPr lang="en-US" sz="1600" i="1" smtClean="0">
                        <a:solidFill>
                          <a:srgbClr val="009900"/>
                        </a:solidFill>
                        <a:latin typeface="Cambria Math"/>
                      </a:rPr>
                      <m:t>𝑍</m:t>
                    </m:r>
                    <m:r>
                      <a:rPr lang="en-US" sz="1600" i="1" smtClean="0">
                        <a:solidFill>
                          <a:srgbClr val="009900"/>
                        </a:solidFill>
                        <a:latin typeface="Cambria Math"/>
                      </a:rPr>
                      <m:t>~</m:t>
                    </m:r>
                    <m:r>
                      <a:rPr lang="en-US" sz="1600" i="1" smtClean="0">
                        <a:solidFill>
                          <a:srgbClr val="009900"/>
                        </a:solidFill>
                        <a:latin typeface="Cambria Math"/>
                      </a:rPr>
                      <m:t>𝑁</m:t>
                    </m:r>
                    <m:d>
                      <m:dPr>
                        <m:ctrlPr>
                          <a:rPr lang="en-US" sz="1600" i="1" smtClean="0">
                            <a:solidFill>
                              <a:srgbClr val="0099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00" i="1" smtClean="0">
                            <a:solidFill>
                              <a:srgbClr val="009900"/>
                            </a:solidFill>
                            <a:latin typeface="Cambria Math"/>
                          </a:rPr>
                          <m:t>0</m:t>
                        </m:r>
                        <m:r>
                          <a:rPr lang="en-US" sz="1600" i="1" smtClean="0">
                            <a:solidFill>
                              <a:srgbClr val="009900"/>
                            </a:solidFill>
                            <a:latin typeface="Cambria Math"/>
                          </a:rPr>
                          <m:t>,</m:t>
                        </m:r>
                        <m:r>
                          <a:rPr lang="en-US" sz="1600" i="1" smtClean="0">
                            <a:solidFill>
                              <a:srgbClr val="009900"/>
                            </a:solidFill>
                            <a:latin typeface="Cambria Math"/>
                          </a:rPr>
                          <m:t>1</m:t>
                        </m:r>
                      </m:e>
                    </m:d>
                  </m:oMath>
                </a14:m>
                <a:endParaRPr lang="en-US" sz="1600" dirty="0" smtClean="0">
                  <a:solidFill>
                    <a:srgbClr val="009900"/>
                  </a:solidFill>
                  <a:latin typeface="Neo Sans Intel" panose="020B0504020202020204" pitchFamily="34" charset="0"/>
                </a:endParaRPr>
              </a:p>
              <a:p>
                <a:pPr marL="990600" lvl="2" indent="-271463"/>
                <a14:m>
                  <m:oMath xmlns:m="http://schemas.openxmlformats.org/officeDocument/2006/math">
                    <m:r>
                      <a:rPr lang="en-US" sz="1400" i="1" smtClean="0">
                        <a:solidFill>
                          <a:srgbClr val="009900"/>
                        </a:solidFill>
                        <a:latin typeface="Cambria Math"/>
                      </a:rPr>
                      <m:t>𝑓</m:t>
                    </m:r>
                    <m:d>
                      <m:dPr>
                        <m:ctrlPr>
                          <a:rPr lang="en-US" sz="1400" i="1" smtClean="0">
                            <a:solidFill>
                              <a:srgbClr val="0099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400" i="1" smtClean="0">
                            <a:solidFill>
                              <a:srgbClr val="009900"/>
                            </a:solidFill>
                            <a:latin typeface="Cambria Math"/>
                          </a:rPr>
                          <m:t>𝑥</m:t>
                        </m:r>
                        <m:r>
                          <a:rPr lang="en-US" sz="1400" i="1" smtClean="0">
                            <a:solidFill>
                              <a:srgbClr val="009900"/>
                            </a:solidFill>
                            <a:latin typeface="Cambria Math"/>
                          </a:rPr>
                          <m:t>;</m:t>
                        </m:r>
                        <m:r>
                          <a:rPr lang="en-US" sz="1400" i="1" smtClean="0">
                            <a:solidFill>
                              <a:srgbClr val="009900"/>
                            </a:solidFill>
                            <a:latin typeface="Cambria Math"/>
                          </a:rPr>
                          <m:t>𝑘</m:t>
                        </m:r>
                      </m:e>
                    </m:d>
                    <m:r>
                      <a:rPr lang="en-US" sz="1400" i="1" smtClean="0">
                        <a:solidFill>
                          <a:srgbClr val="009900"/>
                        </a:solidFill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US" sz="1400" i="1" smtClean="0">
                            <a:solidFill>
                              <a:srgbClr val="00990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1400" i="1" smtClean="0">
                                <a:solidFill>
                                  <a:srgbClr val="0099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400" i="1" smtClean="0">
                                <a:solidFill>
                                  <a:srgbClr val="009900"/>
                                </a:solidFill>
                                <a:latin typeface="Cambria Math"/>
                              </a:rPr>
                              <m:t>𝑥</m:t>
                            </m:r>
                          </m:e>
                          <m:sup>
                            <m:f>
                              <m:fPr>
                                <m:ctrlPr>
                                  <a:rPr lang="en-US" sz="1400" i="1" smtClean="0">
                                    <a:solidFill>
                                      <a:srgbClr val="0099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1400" i="1" smtClean="0">
                                    <a:solidFill>
                                      <a:srgbClr val="009900"/>
                                    </a:solidFill>
                                    <a:latin typeface="Cambria Math"/>
                                  </a:rPr>
                                  <m:t>𝑘</m:t>
                                </m:r>
                              </m:num>
                              <m:den>
                                <m:r>
                                  <a:rPr lang="en-US" sz="1400" i="1" smtClean="0">
                                    <a:solidFill>
                                      <a:srgbClr val="009900"/>
                                    </a:solidFill>
                                    <a:latin typeface="Cambria Math"/>
                                  </a:rPr>
                                  <m:t>2</m:t>
                                </m:r>
                              </m:den>
                            </m:f>
                            <m:r>
                              <a:rPr lang="en-US" sz="1400" i="1" smtClean="0">
                                <a:solidFill>
                                  <a:srgbClr val="009900"/>
                                </a:solidFill>
                                <a:latin typeface="Cambria Math"/>
                              </a:rPr>
                              <m:t>−</m:t>
                            </m:r>
                            <m:r>
                              <a:rPr lang="en-US" sz="1400" i="1" smtClean="0">
                                <a:solidFill>
                                  <a:srgbClr val="009900"/>
                                </a:solidFill>
                                <a:latin typeface="Cambria Math"/>
                              </a:rPr>
                              <m:t>1</m:t>
                            </m:r>
                          </m:sup>
                        </m:sSup>
                        <m:r>
                          <a:rPr lang="en-US" sz="1400" i="1" smtClean="0">
                            <a:solidFill>
                              <a:srgbClr val="009900"/>
                            </a:solidFill>
                            <a:latin typeface="Cambria Math"/>
                          </a:rPr>
                          <m:t> </m:t>
                        </m:r>
                        <m:sSup>
                          <m:sSupPr>
                            <m:ctrlPr>
                              <a:rPr lang="en-US" sz="1400" i="1" smtClean="0">
                                <a:solidFill>
                                  <a:srgbClr val="0099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400" i="1" smtClean="0">
                                <a:solidFill>
                                  <a:srgbClr val="009900"/>
                                </a:solidFill>
                                <a:latin typeface="Cambria Math"/>
                              </a:rPr>
                              <m:t>𝑒</m:t>
                            </m:r>
                          </m:e>
                          <m:sup>
                            <m:r>
                              <a:rPr lang="en-US" sz="1400" i="1" smtClean="0">
                                <a:solidFill>
                                  <a:srgbClr val="009900"/>
                                </a:solidFill>
                                <a:latin typeface="Cambria Math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sz="1400" i="1" smtClean="0">
                                    <a:solidFill>
                                      <a:srgbClr val="0099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1400" i="1" smtClean="0">
                                    <a:solidFill>
                                      <a:srgbClr val="009900"/>
                                    </a:solidFill>
                                    <a:latin typeface="Cambria Math"/>
                                  </a:rPr>
                                  <m:t>𝑥</m:t>
                                </m:r>
                              </m:num>
                              <m:den>
                                <m:r>
                                  <a:rPr lang="en-US" sz="1400" i="1" smtClean="0">
                                    <a:solidFill>
                                      <a:srgbClr val="009900"/>
                                    </a:solidFill>
                                    <a:latin typeface="Cambria Math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</m:num>
                      <m:den>
                        <m:sSup>
                          <m:sSupPr>
                            <m:ctrlPr>
                              <a:rPr lang="en-US" sz="1400" i="1" smtClean="0">
                                <a:solidFill>
                                  <a:srgbClr val="0099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400" i="1" smtClean="0">
                                <a:solidFill>
                                  <a:srgbClr val="009900"/>
                                </a:solidFill>
                                <a:latin typeface="Cambria Math"/>
                              </a:rPr>
                              <m:t>2</m:t>
                            </m:r>
                          </m:e>
                          <m:sup>
                            <m:r>
                              <a:rPr lang="en-US" sz="1400" i="1" smtClean="0">
                                <a:solidFill>
                                  <a:srgbClr val="009900"/>
                                </a:solidFill>
                                <a:latin typeface="Cambria Math"/>
                              </a:rPr>
                              <m:t>𝑘</m:t>
                            </m:r>
                          </m:sup>
                        </m:sSup>
                        <m:r>
                          <m:rPr>
                            <m:sty m:val="p"/>
                          </m:rPr>
                          <a:rPr lang="el-GR" sz="1400" smtClean="0">
                            <a:solidFill>
                              <a:srgbClr val="009900"/>
                            </a:solidFill>
                            <a:latin typeface="Cambria Math"/>
                            <a:ea typeface="Cambria Math"/>
                          </a:rPr>
                          <m:t>Γ</m:t>
                        </m:r>
                        <m:d>
                          <m:dPr>
                            <m:ctrlPr>
                              <a:rPr lang="en-US" sz="1400" i="1" smtClean="0">
                                <a:solidFill>
                                  <a:srgbClr val="009900"/>
                                </a:solidFill>
                                <a:latin typeface="Cambria Math" panose="02040503050406030204" pitchFamily="18" charset="0"/>
                                <a:ea typeface="Cambria Math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1400" i="1" smtClean="0">
                                    <a:solidFill>
                                      <a:srgbClr val="009900"/>
                                    </a:solidFill>
                                    <a:latin typeface="Cambria Math" panose="02040503050406030204" pitchFamily="18" charset="0"/>
                                    <a:ea typeface="Cambria Math"/>
                                  </a:rPr>
                                </m:ctrlPr>
                              </m:fPr>
                              <m:num>
                                <m:r>
                                  <a:rPr lang="en-US" sz="1400" i="1" smtClean="0">
                                    <a:solidFill>
                                      <a:srgbClr val="009900"/>
                                    </a:solidFill>
                                    <a:latin typeface="Cambria Math"/>
                                    <a:ea typeface="Cambria Math"/>
                                  </a:rPr>
                                  <m:t>𝑘</m:t>
                                </m:r>
                              </m:num>
                              <m:den>
                                <m:r>
                                  <a:rPr lang="en-US" sz="1400" i="1" smtClean="0">
                                    <a:solidFill>
                                      <a:srgbClr val="009900"/>
                                    </a:solidFill>
                                    <a:latin typeface="Cambria Math"/>
                                    <a:ea typeface="Cambria Math"/>
                                  </a:rPr>
                                  <m:t>2</m:t>
                                </m:r>
                              </m:den>
                            </m:f>
                          </m:e>
                        </m:d>
                      </m:den>
                    </m:f>
                    <m:r>
                      <a:rPr lang="en-US" sz="1400" i="1" smtClean="0">
                        <a:solidFill>
                          <a:srgbClr val="009900"/>
                        </a:solidFill>
                        <a:latin typeface="Cambria Math"/>
                      </a:rPr>
                      <m:t>  </m:t>
                    </m:r>
                  </m:oMath>
                </a14:m>
                <a:endParaRPr lang="en-US" sz="1400" dirty="0" smtClean="0">
                  <a:solidFill>
                    <a:srgbClr val="009900"/>
                  </a:solidFill>
                  <a:latin typeface="Neo Sans Intel" panose="020B0504020202020204" pitchFamily="34" charset="0"/>
                </a:endParaRPr>
              </a:p>
              <a:p>
                <a:pPr lvl="3"/>
                <a:endParaRPr lang="en-US" sz="1200" dirty="0" smtClean="0">
                  <a:latin typeface="Neo Sans Intel" panose="020B0504020202020204" pitchFamily="34" charset="0"/>
                </a:endParaRPr>
              </a:p>
              <a:p>
                <a:pPr marL="557212" lvl="1">
                  <a:buFont typeface="Wingdings" panose="05000000000000000000" pitchFamily="2" charset="2"/>
                  <a:buChar char="§"/>
                </a:pPr>
                <a:r>
                  <a:rPr lang="en-US" sz="1600" dirty="0" smtClean="0">
                    <a:latin typeface="Neo Sans Intel" panose="020B0504020202020204" pitchFamily="34" charset="0"/>
                  </a:rPr>
                  <a:t>Heavily used in statistics</a:t>
                </a:r>
              </a:p>
              <a:p>
                <a:pPr marL="990600" lvl="2" indent="-271463"/>
                <a:r>
                  <a:rPr lang="en-US" sz="1400" dirty="0" smtClean="0">
                    <a:latin typeface="Neo Sans Intel" panose="020B0504020202020204" pitchFamily="34" charset="0"/>
                  </a:rPr>
                  <a:t>Estimating variance</a:t>
                </a:r>
              </a:p>
              <a:p>
                <a:pPr marL="990600" lvl="2" indent="-271463"/>
                <a:r>
                  <a:rPr lang="en-US" sz="1400" dirty="0" smtClean="0">
                    <a:latin typeface="Neo Sans Intel" panose="020B0504020202020204" pitchFamily="34" charset="0"/>
                  </a:rPr>
                  <a:t>Goodness-of-fit test</a:t>
                </a:r>
              </a:p>
            </p:txBody>
          </p:sp>
        </mc:Choice>
        <mc:Fallback xmlns="">
          <p:sp>
            <p:nvSpPr>
              <p:cNvPr id="24" name="Content Placeholder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78363" y="3429000"/>
                <a:ext cx="4298950" cy="2667000"/>
              </a:xfrm>
              <a:prstGeom prst="rect">
                <a:avLst/>
              </a:prstGeom>
              <a:blipFill rotWithShape="0">
                <a:blip r:embed="rId6"/>
                <a:stretch>
                  <a:fillRect l="-989" t="-1139"/>
                </a:stretch>
              </a:blipFill>
              <a:ln>
                <a:solidFill>
                  <a:schemeClr val="accent1">
                    <a:shade val="50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5" name="Picture 7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9209" y="2048031"/>
            <a:ext cx="1574246" cy="10892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26" name="Picture 18" descr="tpdf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237038" y="4460989"/>
            <a:ext cx="1226417" cy="918811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7" descr="File:Chi-square pdf.sv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6542" y="5057319"/>
            <a:ext cx="1509000" cy="100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9" descr="http://upload.wikimedia.org/wikipedia/commons/thumb/8/80/Some_log-normal_distributions.svg/325px-Some_log-normal_distributions.svg.png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5107" y="2190921"/>
            <a:ext cx="850525" cy="803419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1158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762490" y="76200"/>
            <a:ext cx="7619020" cy="648072"/>
          </a:xfrm>
        </p:spPr>
        <p:txBody>
          <a:bodyPr>
            <a:normAutofit/>
          </a:bodyPr>
          <a:lstStyle/>
          <a:p>
            <a:r>
              <a:rPr lang="en-US" dirty="0">
                <a:cs typeface="Narkisim" panose="020E0502050101010101" pitchFamily="34" charset="-79"/>
              </a:rPr>
              <a:t>Data distribution (2)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Content Placeholder 7"/>
              <p:cNvSpPr>
                <a:spLocks noGrp="1"/>
              </p:cNvSpPr>
              <p:nvPr>
                <p:ph sz="quarter" idx="1"/>
              </p:nvPr>
            </p:nvSpPr>
            <p:spPr>
              <a:xfrm>
                <a:off x="174625" y="761999"/>
                <a:ext cx="4297363" cy="2592000"/>
              </a:xfrm>
              <a:ln>
                <a:solidFill>
                  <a:schemeClr val="accent1">
                    <a:shade val="50000"/>
                  </a:schemeClr>
                </a:solidFill>
              </a:ln>
            </p:spPr>
            <p:txBody>
              <a:bodyPr>
                <a:normAutofit fontScale="92500" lnSpcReduction="20000"/>
              </a:bodyPr>
              <a:lstStyle/>
              <a:p>
                <a:pPr marL="271463" indent="-271463"/>
                <a:r>
                  <a:rPr lang="en-US" sz="2200" dirty="0" smtClean="0">
                    <a:solidFill>
                      <a:srgbClr val="0070C0"/>
                    </a:solidFill>
                    <a:latin typeface="Neo Sans Intel" panose="020B0504020202020204" pitchFamily="34" charset="0"/>
                  </a:rPr>
                  <a:t>Bernoulli Distribution</a:t>
                </a:r>
              </a:p>
              <a:p>
                <a:pPr marL="719138" lvl="1" indent="-273050"/>
                <a:r>
                  <a:rPr lang="en-US" sz="1700" dirty="0">
                    <a:solidFill>
                      <a:srgbClr val="7030A0"/>
                    </a:solidFill>
                    <a:latin typeface="Neo Sans Intel" panose="020B0504020202020204" pitchFamily="34" charset="0"/>
                  </a:rPr>
                  <a:t>Bernoulli trial</a:t>
                </a:r>
                <a:r>
                  <a:rPr lang="en-US" sz="1700" dirty="0">
                    <a:latin typeface="Neo Sans Intel" panose="020B0504020202020204" pitchFamily="34" charset="0"/>
                  </a:rPr>
                  <a:t> </a:t>
                </a:r>
              </a:p>
              <a:p>
                <a:pPr marL="990600" lvl="2" indent="-185738"/>
                <a:r>
                  <a:rPr lang="en-US" sz="1500" dirty="0" smtClean="0">
                    <a:latin typeface="Neo Sans Intel" panose="020B0504020202020204" pitchFamily="34" charset="0"/>
                  </a:rPr>
                  <a:t>A </a:t>
                </a:r>
                <a:r>
                  <a:rPr lang="en-US" sz="1500" dirty="0">
                    <a:latin typeface="Neo Sans Intel" panose="020B0504020202020204" pitchFamily="34" charset="0"/>
                  </a:rPr>
                  <a:t>trial with only two possible outcomes</a:t>
                </a:r>
                <a:endParaRPr lang="en-US" sz="1600" dirty="0" smtClean="0">
                  <a:latin typeface="Neo Sans Intel" panose="020B0504020202020204" pitchFamily="34" charset="0"/>
                </a:endParaRPr>
              </a:p>
              <a:p>
                <a:pPr lvl="4"/>
                <a:endParaRPr lang="en-US" sz="1100" dirty="0" smtClean="0">
                  <a:solidFill>
                    <a:srgbClr val="7030A0"/>
                  </a:solidFill>
                  <a:latin typeface="Neo Sans Intel" panose="020B0504020202020204" pitchFamily="34" charset="0"/>
                </a:endParaRPr>
              </a:p>
              <a:p>
                <a:pPr lvl="1"/>
                <a:r>
                  <a:rPr lang="en-US" sz="1700" dirty="0" smtClean="0">
                    <a:solidFill>
                      <a:srgbClr val="7030A0"/>
                    </a:solidFill>
                    <a:latin typeface="Neo Sans Intel" panose="020B0504020202020204" pitchFamily="34" charset="0"/>
                  </a:rPr>
                  <a:t>Bernoulli Distribution</a:t>
                </a:r>
              </a:p>
              <a:p>
                <a:pPr marL="990600" lvl="2" indent="-185738"/>
                <a:r>
                  <a:rPr lang="en-US" sz="1500" dirty="0" smtClean="0">
                    <a:latin typeface="Neo Sans Intel" panose="020B0504020202020204" pitchFamily="34" charset="0"/>
                  </a:rPr>
                  <a:t>Represents success/failure (</a:t>
                </a:r>
                <a:r>
                  <a:rPr lang="en-US" sz="1300" dirty="0" smtClean="0">
                    <a:latin typeface="Neo Sans Intel" panose="020B0504020202020204" pitchFamily="34" charset="0"/>
                  </a:rPr>
                  <a:t>e.g. accuracy of prediction)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US" sz="1600" i="1" smtClean="0">
                        <a:solidFill>
                          <a:srgbClr val="009900"/>
                        </a:solidFill>
                        <a:latin typeface="Cambria Math"/>
                      </a:rPr>
                      <m:t>𝑋</m:t>
                    </m:r>
                    <m:r>
                      <a:rPr lang="en-US" sz="1600" i="1" smtClean="0">
                        <a:solidFill>
                          <a:srgbClr val="009900"/>
                        </a:solidFill>
                        <a:latin typeface="Cambria Math"/>
                      </a:rPr>
                      <m:t>∈</m:t>
                    </m:r>
                    <m:d>
                      <m:dPr>
                        <m:begChr m:val="["/>
                        <m:endChr m:val="]"/>
                        <m:ctrlPr>
                          <a:rPr lang="en-US" sz="1600" b="0" i="1" smtClean="0">
                            <a:solidFill>
                              <a:srgbClr val="0099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00" b="0" i="1" smtClean="0">
                            <a:solidFill>
                              <a:srgbClr val="009900"/>
                            </a:solidFill>
                            <a:latin typeface="Cambria Math"/>
                          </a:rPr>
                          <m:t>0</m:t>
                        </m:r>
                        <m:r>
                          <a:rPr lang="en-US" sz="1600" b="0" i="1" smtClean="0">
                            <a:solidFill>
                              <a:srgbClr val="009900"/>
                            </a:solidFill>
                            <a:latin typeface="Cambria Math"/>
                          </a:rPr>
                          <m:t>,</m:t>
                        </m:r>
                        <m:r>
                          <a:rPr lang="en-US" sz="1600" b="0" i="1" smtClean="0">
                            <a:solidFill>
                              <a:srgbClr val="009900"/>
                            </a:solidFill>
                            <a:latin typeface="Cambria Math"/>
                          </a:rPr>
                          <m:t>1</m:t>
                        </m:r>
                      </m:e>
                    </m:d>
                    <m:r>
                      <a:rPr lang="en-US" sz="1600" b="0" i="1" smtClean="0">
                        <a:solidFill>
                          <a:srgbClr val="009900"/>
                        </a:solidFill>
                        <a:latin typeface="Cambria Math"/>
                      </a:rPr>
                      <m:t>~ </m:t>
                    </m:r>
                    <m:r>
                      <a:rPr lang="en-US" sz="1600" b="0" i="1" smtClean="0">
                        <a:solidFill>
                          <a:srgbClr val="009900"/>
                        </a:solidFill>
                        <a:latin typeface="Cambria Math"/>
                      </a:rPr>
                      <m:t>𝐵𝑒𝑟𝑛𝑜𝑢𝑙𝑙𝑖</m:t>
                    </m:r>
                    <m:r>
                      <a:rPr lang="en-US" sz="1600" b="0" i="1" smtClean="0">
                        <a:solidFill>
                          <a:srgbClr val="009900"/>
                        </a:solidFill>
                        <a:latin typeface="Cambria Math"/>
                      </a:rPr>
                      <m:t>(</m:t>
                    </m:r>
                    <m:r>
                      <a:rPr lang="en-US" sz="1600" b="0" i="1" smtClean="0">
                        <a:solidFill>
                          <a:srgbClr val="009900"/>
                        </a:solidFill>
                        <a:latin typeface="Cambria Math"/>
                      </a:rPr>
                      <m:t>𝑝</m:t>
                    </m:r>
                    <m:r>
                      <a:rPr lang="en-US" sz="1600" b="0" i="1" smtClean="0">
                        <a:solidFill>
                          <a:srgbClr val="009900"/>
                        </a:solidFill>
                        <a:latin typeface="Cambria Math"/>
                      </a:rPr>
                      <m:t>)</m:t>
                    </m:r>
                  </m:oMath>
                </a14:m>
                <a:endParaRPr lang="en-US" sz="1600" dirty="0" smtClean="0">
                  <a:solidFill>
                    <a:srgbClr val="009900"/>
                  </a:solidFill>
                  <a:latin typeface="Neo Sans Intel" panose="020B0504020202020204" pitchFamily="34" charset="0"/>
                </a:endParaRPr>
              </a:p>
              <a:p>
                <a:pPr marL="1524000" lvl="3" indent="-271463">
                  <a:lnSpc>
                    <a:spcPct val="160000"/>
                  </a:lnSpc>
                </a:pP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009900"/>
                        </a:solidFill>
                        <a:latin typeface="Cambria Math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solidFill>
                              <a:srgbClr val="0099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rgbClr val="009900"/>
                            </a:solidFill>
                            <a:latin typeface="Cambria Math"/>
                          </a:rPr>
                          <m:t>𝑥</m:t>
                        </m:r>
                        <m:r>
                          <a:rPr lang="en-US" b="0" i="1" smtClean="0">
                            <a:solidFill>
                              <a:srgbClr val="009900"/>
                            </a:solidFill>
                            <a:latin typeface="Cambria Math"/>
                          </a:rPr>
                          <m:t>;</m:t>
                        </m:r>
                        <m:r>
                          <a:rPr lang="en-US" b="0" i="1" smtClean="0">
                            <a:solidFill>
                              <a:srgbClr val="009900"/>
                            </a:solidFill>
                            <a:latin typeface="Cambria Math"/>
                          </a:rPr>
                          <m:t>𝑝</m:t>
                        </m:r>
                      </m:e>
                    </m:d>
                    <m:r>
                      <a:rPr lang="en-US" b="0" i="1" smtClean="0">
                        <a:solidFill>
                          <a:srgbClr val="009900"/>
                        </a:solidFill>
                        <a:latin typeface="Cambria Math"/>
                      </a:rPr>
                      <m:t>=</m:t>
                    </m:r>
                    <m:sSup>
                      <m:sSupPr>
                        <m:ctrlPr>
                          <a:rPr lang="en-US" b="0" i="1" smtClean="0">
                            <a:solidFill>
                              <a:srgbClr val="0099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solidFill>
                              <a:srgbClr val="009900"/>
                            </a:solidFill>
                            <a:latin typeface="Cambria Math"/>
                          </a:rPr>
                          <m:t>𝑝</m:t>
                        </m:r>
                      </m:e>
                      <m:sup>
                        <m:r>
                          <a:rPr lang="en-US" b="0" i="1" smtClean="0">
                            <a:solidFill>
                              <a:srgbClr val="009900"/>
                            </a:solidFill>
                            <a:latin typeface="Cambria Math"/>
                          </a:rPr>
                          <m:t>𝑥</m:t>
                        </m:r>
                      </m:sup>
                    </m:sSup>
                    <m:sSup>
                      <m:sSupPr>
                        <m:ctrlPr>
                          <a:rPr lang="en-US" b="0" i="1" smtClean="0">
                            <a:solidFill>
                              <a:srgbClr val="0099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b="0" i="1" smtClean="0">
                                <a:solidFill>
                                  <a:srgbClr val="0099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solidFill>
                                  <a:srgbClr val="009900"/>
                                </a:solidFill>
                                <a:latin typeface="Cambria Math"/>
                              </a:rPr>
                              <m:t>1</m:t>
                            </m:r>
                            <m:r>
                              <a:rPr lang="en-US" b="0" i="1" smtClean="0">
                                <a:solidFill>
                                  <a:srgbClr val="009900"/>
                                </a:solidFill>
                                <a:latin typeface="Cambria Math"/>
                              </a:rPr>
                              <m:t>−</m:t>
                            </m:r>
                            <m:r>
                              <a:rPr lang="en-US" b="0" i="1" smtClean="0">
                                <a:solidFill>
                                  <a:srgbClr val="009900"/>
                                </a:solidFill>
                                <a:latin typeface="Cambria Math"/>
                              </a:rPr>
                              <m:t>𝑝</m:t>
                            </m:r>
                          </m:e>
                        </m:d>
                      </m:e>
                      <m:sup>
                        <m:r>
                          <a:rPr lang="en-US" b="0" i="1" smtClean="0">
                            <a:solidFill>
                              <a:srgbClr val="009900"/>
                            </a:solidFill>
                            <a:latin typeface="Cambria Math"/>
                          </a:rPr>
                          <m:t>𝑥</m:t>
                        </m:r>
                      </m:sup>
                    </m:sSup>
                  </m:oMath>
                </a14:m>
                <a:r>
                  <a:rPr lang="en-US" sz="1100" dirty="0" smtClean="0">
                    <a:latin typeface="Neo Sans Intel" panose="020B0504020202020204" pitchFamily="34" charset="0"/>
                  </a:rPr>
                  <a:t> </a:t>
                </a:r>
              </a:p>
              <a:p>
                <a:pPr marL="1828800" lvl="4" indent="0">
                  <a:lnSpc>
                    <a:spcPct val="160000"/>
                  </a:lnSpc>
                  <a:buNone/>
                </a:pPr>
                <a:r>
                  <a:rPr lang="en-US" sz="1300" dirty="0" smtClean="0">
                    <a:latin typeface="Neo Sans Intel" panose="020B0504020202020204" pitchFamily="34" charset="0"/>
                  </a:rPr>
                  <a:t>(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13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1300" b="0" i="0" smtClean="0">
                            <a:latin typeface="Cambria Math"/>
                          </a:rPr>
                          <m:t>Pr</m:t>
                        </m:r>
                      </m:fName>
                      <m:e>
                        <m:d>
                          <m:dPr>
                            <m:begChr m:val="["/>
                            <m:endChr m:val="]"/>
                            <m:ctrlPr>
                              <a:rPr lang="en-US" sz="13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300" b="0" i="1" smtClean="0">
                                <a:latin typeface="Cambria Math"/>
                              </a:rPr>
                              <m:t>𝑋</m:t>
                            </m:r>
                            <m:r>
                              <a:rPr lang="en-US" sz="1300" b="0" i="1" smtClean="0">
                                <a:latin typeface="Cambria Math"/>
                              </a:rPr>
                              <m:t>=</m:t>
                            </m:r>
                            <m:r>
                              <a:rPr lang="en-US" sz="1300" b="0" i="1" smtClean="0">
                                <a:latin typeface="Cambria Math"/>
                              </a:rPr>
                              <m:t>1</m:t>
                            </m:r>
                          </m:e>
                        </m:d>
                      </m:e>
                    </m:func>
                    <m:r>
                      <a:rPr lang="en-US" sz="1300" b="0" i="1" smtClean="0">
                        <a:latin typeface="Cambria Math"/>
                      </a:rPr>
                      <m:t>=</m:t>
                    </m:r>
                    <m:r>
                      <a:rPr lang="en-US" sz="1300" b="0" i="1" smtClean="0">
                        <a:latin typeface="Cambria Math"/>
                      </a:rPr>
                      <m:t>𝑝</m:t>
                    </m:r>
                  </m:oMath>
                </a14:m>
                <a:r>
                  <a:rPr lang="en-US" sz="1300" dirty="0" smtClean="0">
                    <a:latin typeface="Neo Sans Intel" panose="020B0504020202020204" pitchFamily="34" charset="0"/>
                  </a:rPr>
                  <a:t> )</a:t>
                </a:r>
              </a:p>
            </p:txBody>
          </p:sp>
        </mc:Choice>
        <mc:Fallback xmlns="">
          <p:sp>
            <p:nvSpPr>
              <p:cNvPr id="12" name="Content Placeholder 7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xfrm>
                <a:off x="174625" y="761999"/>
                <a:ext cx="4297363" cy="2592000"/>
              </a:xfrm>
              <a:blipFill rotWithShape="0">
                <a:blip r:embed="rId3"/>
                <a:stretch>
                  <a:fillRect l="-1132" t="-3513" r="-424"/>
                </a:stretch>
              </a:blipFill>
              <a:ln>
                <a:solidFill>
                  <a:schemeClr val="accent1">
                    <a:shade val="50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Content Placeholder 8"/>
              <p:cNvSpPr txBox="1">
                <a:spLocks/>
              </p:cNvSpPr>
              <p:nvPr/>
            </p:nvSpPr>
            <p:spPr>
              <a:xfrm>
                <a:off x="4624388" y="761999"/>
                <a:ext cx="4298950" cy="2592000"/>
              </a:xfrm>
              <a:prstGeom prst="rect">
                <a:avLst/>
              </a:prstGeom>
              <a:ln>
                <a:solidFill>
                  <a:schemeClr val="accent1">
                    <a:shade val="50000"/>
                  </a:schemeClr>
                </a:solidFill>
              </a:ln>
            </p:spPr>
            <p:txBody>
              <a:bodyPr>
                <a:normAutofit fontScale="62500" lnSpcReduction="20000"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174625" indent="-174625"/>
                <a:r>
                  <a:rPr lang="en-US" sz="2900" dirty="0" smtClean="0">
                    <a:solidFill>
                      <a:srgbClr val="0070C0"/>
                    </a:solidFill>
                    <a:latin typeface="Neo Sans Intel" panose="020B0504020202020204" pitchFamily="34" charset="0"/>
                  </a:rPr>
                  <a:t>Binomial distribution</a:t>
                </a:r>
                <a:r>
                  <a:rPr lang="en-US" sz="2900" i="1" dirty="0">
                    <a:solidFill>
                      <a:srgbClr val="0070C0"/>
                    </a:solidFill>
                    <a:latin typeface="Neo Sans Intel" panose="020B0504020202020204" pitchFamily="34" charset="0"/>
                  </a:rPr>
                  <a:t> </a:t>
                </a:r>
              </a:p>
              <a:p>
                <a:pPr marL="631825" lvl="1" indent="-273050"/>
                <a:r>
                  <a:rPr lang="en-US" sz="2200" dirty="0">
                    <a:latin typeface="Neo Sans Intel" panose="020B0504020202020204" pitchFamily="34" charset="0"/>
                  </a:rPr>
                  <a:t>N</a:t>
                </a:r>
                <a:r>
                  <a:rPr lang="en-US" sz="2200" dirty="0" smtClean="0">
                    <a:latin typeface="Neo Sans Intel" panose="020B0504020202020204" pitchFamily="34" charset="0"/>
                  </a:rPr>
                  <a:t>umber </a:t>
                </a:r>
                <a:r>
                  <a:rPr lang="en-US" sz="2200" dirty="0">
                    <a:latin typeface="Neo Sans Intel" panose="020B0504020202020204" pitchFamily="34" charset="0"/>
                  </a:rPr>
                  <a:t>of success in </a:t>
                </a:r>
                <a:r>
                  <a:rPr lang="en-US" sz="2200" i="1" dirty="0">
                    <a:latin typeface="Neo Sans Intel" panose="020B0504020202020204" pitchFamily="34" charset="0"/>
                  </a:rPr>
                  <a:t>n</a:t>
                </a:r>
                <a:r>
                  <a:rPr lang="en-US" sz="2200" dirty="0">
                    <a:latin typeface="Neo Sans Intel" panose="020B0504020202020204" pitchFamily="34" charset="0"/>
                  </a:rPr>
                  <a:t> independent trials</a:t>
                </a:r>
                <a:endParaRPr lang="en-US" sz="2200" dirty="0" smtClean="0">
                  <a:latin typeface="Neo Sans Intel" panose="020B0504020202020204" pitchFamily="34" charset="0"/>
                </a:endParaRPr>
              </a:p>
              <a:p>
                <a:pPr marL="631825" lvl="1" indent="-273050"/>
                <a14:m>
                  <m:oMath xmlns:m="http://schemas.openxmlformats.org/officeDocument/2006/math">
                    <m:r>
                      <a:rPr lang="en-US" sz="2200" i="1">
                        <a:solidFill>
                          <a:srgbClr val="009900"/>
                        </a:solidFill>
                        <a:latin typeface="Cambria Math"/>
                      </a:rPr>
                      <m:t>𝐾</m:t>
                    </m:r>
                    <m:r>
                      <a:rPr lang="en-US" sz="2200" i="1">
                        <a:solidFill>
                          <a:srgbClr val="009900"/>
                        </a:solidFill>
                        <a:latin typeface="Cambria Math"/>
                      </a:rPr>
                      <m:t>~</m:t>
                    </m:r>
                    <m:r>
                      <a:rPr lang="en-US" sz="2200" i="1">
                        <a:solidFill>
                          <a:srgbClr val="009900"/>
                        </a:solidFill>
                        <a:latin typeface="Cambria Math"/>
                      </a:rPr>
                      <m:t>𝐵</m:t>
                    </m:r>
                    <m:d>
                      <m:dPr>
                        <m:ctrlPr>
                          <a:rPr lang="en-US" sz="2200" i="1">
                            <a:solidFill>
                              <a:srgbClr val="0099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i="1">
                            <a:solidFill>
                              <a:srgbClr val="009900"/>
                            </a:solidFill>
                            <a:latin typeface="Cambria Math"/>
                          </a:rPr>
                          <m:t>𝑝</m:t>
                        </m:r>
                        <m:r>
                          <a:rPr lang="en-US" sz="2200" i="1">
                            <a:solidFill>
                              <a:srgbClr val="009900"/>
                            </a:solidFill>
                            <a:latin typeface="Cambria Math"/>
                          </a:rPr>
                          <m:t>,</m:t>
                        </m:r>
                        <m:r>
                          <a:rPr lang="en-US" sz="2200" i="1">
                            <a:solidFill>
                              <a:srgbClr val="009900"/>
                            </a:solidFill>
                            <a:latin typeface="Cambria Math"/>
                          </a:rPr>
                          <m:t>𝑛</m:t>
                        </m:r>
                      </m:e>
                    </m:d>
                    <m:r>
                      <a:rPr lang="en-US" sz="2200" i="1">
                        <a:solidFill>
                          <a:srgbClr val="009900"/>
                        </a:solidFill>
                        <a:latin typeface="Cambria Math"/>
                      </a:rPr>
                      <m:t>,    </m:t>
                    </m:r>
                    <m:r>
                      <a:rPr lang="en-US" sz="2200" i="1">
                        <a:solidFill>
                          <a:srgbClr val="009900"/>
                        </a:solidFill>
                        <a:latin typeface="Cambria Math"/>
                      </a:rPr>
                      <m:t>𝐾</m:t>
                    </m:r>
                    <m:r>
                      <a:rPr lang="en-US" sz="2200" i="1">
                        <a:solidFill>
                          <a:srgbClr val="009900"/>
                        </a:solidFill>
                        <a:latin typeface="Cambria Math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sz="2200" i="1">
                            <a:solidFill>
                              <a:srgbClr val="009900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2200" i="1">
                            <a:solidFill>
                              <a:srgbClr val="009900"/>
                            </a:solidFill>
                            <a:latin typeface="Cambria Math"/>
                          </a:rPr>
                          <m:t>𝑖</m:t>
                        </m:r>
                        <m:r>
                          <a:rPr lang="en-US" sz="2200" i="1">
                            <a:solidFill>
                              <a:srgbClr val="009900"/>
                            </a:solidFill>
                            <a:latin typeface="Cambria Math"/>
                          </a:rPr>
                          <m:t>=</m:t>
                        </m:r>
                        <m:r>
                          <a:rPr lang="en-US" sz="2200" i="1">
                            <a:solidFill>
                              <a:srgbClr val="009900"/>
                            </a:solidFill>
                            <a:latin typeface="Cambria Math"/>
                          </a:rPr>
                          <m:t>1</m:t>
                        </m:r>
                      </m:sub>
                      <m:sup>
                        <m:r>
                          <a:rPr lang="en-US" sz="2200" i="1">
                            <a:solidFill>
                              <a:srgbClr val="009900"/>
                            </a:solidFill>
                            <a:latin typeface="Cambria Math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US" sz="2200" i="1">
                                <a:solidFill>
                                  <a:srgbClr val="0099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solidFill>
                                  <a:srgbClr val="009900"/>
                                </a:solidFill>
                                <a:latin typeface="Cambria Math"/>
                              </a:rPr>
                              <m:t>𝑧</m:t>
                            </m:r>
                          </m:e>
                          <m:sub>
                            <m:r>
                              <a:rPr lang="en-US" sz="2200" i="1">
                                <a:solidFill>
                                  <a:srgbClr val="009900"/>
                                </a:solidFill>
                                <a:latin typeface="Cambria Math"/>
                              </a:rPr>
                              <m:t>𝑖</m:t>
                            </m:r>
                          </m:sub>
                        </m:sSub>
                      </m:e>
                    </m:nary>
                    <m:r>
                      <a:rPr lang="en-US" sz="2200" i="1">
                        <a:solidFill>
                          <a:srgbClr val="009900"/>
                        </a:solidFill>
                        <a:latin typeface="Cambria Math"/>
                      </a:rPr>
                      <m:t>,</m:t>
                    </m:r>
                    <m:r>
                      <a:rPr lang="en-US" sz="2200" b="0" i="1" smtClean="0">
                        <a:solidFill>
                          <a:srgbClr val="009900"/>
                        </a:solidFill>
                        <a:latin typeface="Cambria Math" panose="02040503050406030204" pitchFamily="18" charset="0"/>
                      </a:rPr>
                      <m:t>  </m:t>
                    </m:r>
                    <m:r>
                      <a:rPr lang="en-US" sz="2200" i="1">
                        <a:solidFill>
                          <a:srgbClr val="009900"/>
                        </a:solidFill>
                        <a:latin typeface="Cambria Math"/>
                      </a:rPr>
                      <m:t>𝑍</m:t>
                    </m:r>
                    <m:r>
                      <a:rPr lang="en-US" sz="2200" i="1">
                        <a:solidFill>
                          <a:srgbClr val="009900"/>
                        </a:solidFill>
                        <a:latin typeface="Cambria Math"/>
                      </a:rPr>
                      <m:t>~</m:t>
                    </m:r>
                    <m:r>
                      <a:rPr lang="en-US" sz="2200" i="1">
                        <a:solidFill>
                          <a:srgbClr val="009900"/>
                        </a:solidFill>
                        <a:latin typeface="Cambria Math"/>
                      </a:rPr>
                      <m:t>𝐵𝑒𝑟𝑛𝑜𝑢𝑙𝑙𝑖</m:t>
                    </m:r>
                    <m:d>
                      <m:dPr>
                        <m:ctrlPr>
                          <a:rPr lang="en-US" sz="2200" i="1">
                            <a:solidFill>
                              <a:srgbClr val="0099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i="1">
                            <a:solidFill>
                              <a:srgbClr val="009900"/>
                            </a:solidFill>
                            <a:latin typeface="Cambria Math"/>
                          </a:rPr>
                          <m:t>𝑝</m:t>
                        </m:r>
                      </m:e>
                    </m:d>
                  </m:oMath>
                </a14:m>
                <a:endParaRPr lang="en-US" i="1" dirty="0">
                  <a:solidFill>
                    <a:srgbClr val="009900"/>
                  </a:solidFill>
                  <a:latin typeface="Neo Sans Intel" panose="020B0504020202020204" pitchFamily="34" charset="0"/>
                </a:endParaRPr>
              </a:p>
              <a:p>
                <a:pPr marL="1077913" lvl="2" indent="-185738"/>
                <a14:m>
                  <m:oMath xmlns:m="http://schemas.openxmlformats.org/officeDocument/2006/math">
                    <m:r>
                      <a:rPr lang="en-US" sz="2100" i="1">
                        <a:solidFill>
                          <a:srgbClr val="009900"/>
                        </a:solidFill>
                        <a:latin typeface="Cambria Math"/>
                      </a:rPr>
                      <m:t>𝑓</m:t>
                    </m:r>
                    <m:d>
                      <m:dPr>
                        <m:ctrlPr>
                          <a:rPr lang="en-US" sz="2100" i="1">
                            <a:solidFill>
                              <a:srgbClr val="0099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100" i="1">
                            <a:solidFill>
                              <a:srgbClr val="009900"/>
                            </a:solidFill>
                            <a:latin typeface="Cambria Math"/>
                          </a:rPr>
                          <m:t>𝑘</m:t>
                        </m:r>
                        <m:r>
                          <a:rPr lang="en-US" sz="2100" i="1">
                            <a:solidFill>
                              <a:srgbClr val="009900"/>
                            </a:solidFill>
                            <a:latin typeface="Cambria Math"/>
                          </a:rPr>
                          <m:t>;</m:t>
                        </m:r>
                        <m:r>
                          <a:rPr lang="en-US" sz="2100" i="1">
                            <a:solidFill>
                              <a:srgbClr val="009900"/>
                            </a:solidFill>
                            <a:latin typeface="Cambria Math"/>
                          </a:rPr>
                          <m:t>𝑛</m:t>
                        </m:r>
                        <m:r>
                          <a:rPr lang="en-US" sz="2100" i="1">
                            <a:solidFill>
                              <a:srgbClr val="009900"/>
                            </a:solidFill>
                            <a:latin typeface="Cambria Math"/>
                          </a:rPr>
                          <m:t>,</m:t>
                        </m:r>
                        <m:r>
                          <a:rPr lang="en-US" sz="2100" i="1">
                            <a:solidFill>
                              <a:srgbClr val="009900"/>
                            </a:solidFill>
                            <a:latin typeface="Cambria Math"/>
                          </a:rPr>
                          <m:t>𝑝</m:t>
                        </m:r>
                      </m:e>
                    </m:d>
                    <m:r>
                      <a:rPr lang="en-US" sz="2100" i="1">
                        <a:solidFill>
                          <a:srgbClr val="009900"/>
                        </a:solidFill>
                        <a:latin typeface="Cambria Math"/>
                      </a:rPr>
                      <m:t>=</m:t>
                    </m:r>
                    <m:r>
                      <a:rPr lang="pt-BR" sz="2100" i="1" dirty="0">
                        <a:solidFill>
                          <a:srgbClr val="009900"/>
                        </a:solidFill>
                        <a:latin typeface="Cambria Math"/>
                      </a:rPr>
                      <m:t> </m:t>
                    </m:r>
                    <m:d>
                      <m:dPr>
                        <m:ctrlPr>
                          <a:rPr lang="pt-BR" sz="2100" i="1" dirty="0">
                            <a:solidFill>
                              <a:srgbClr val="0099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type m:val="noBar"/>
                            <m:ctrlPr>
                              <a:rPr lang="pt-BR" sz="2100" i="1" dirty="0">
                                <a:solidFill>
                                  <a:srgbClr val="0099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pt-BR" sz="2100" i="1" dirty="0">
                                <a:solidFill>
                                  <a:srgbClr val="009900"/>
                                </a:solidFill>
                                <a:latin typeface="Cambria Math"/>
                              </a:rPr>
                              <m:t>𝑛</m:t>
                            </m:r>
                          </m:num>
                          <m:den>
                            <m:r>
                              <a:rPr lang="en-US" sz="2100" i="1" dirty="0">
                                <a:solidFill>
                                  <a:srgbClr val="009900"/>
                                </a:solidFill>
                                <a:latin typeface="Cambria Math"/>
                              </a:rPr>
                              <m:t>𝑘</m:t>
                            </m:r>
                          </m:den>
                        </m:f>
                      </m:e>
                    </m:d>
                    <m:sSup>
                      <m:sSupPr>
                        <m:ctrlPr>
                          <a:rPr lang="pt-BR" sz="2100" i="1" dirty="0">
                            <a:solidFill>
                              <a:srgbClr val="0099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100" i="1" dirty="0">
                            <a:solidFill>
                              <a:srgbClr val="009900"/>
                            </a:solidFill>
                            <a:latin typeface="Cambria Math"/>
                          </a:rPr>
                          <m:t>𝑝</m:t>
                        </m:r>
                      </m:e>
                      <m:sup>
                        <m:r>
                          <a:rPr lang="en-US" sz="2100" i="1" dirty="0">
                            <a:solidFill>
                              <a:srgbClr val="009900"/>
                            </a:solidFill>
                            <a:latin typeface="Cambria Math"/>
                          </a:rPr>
                          <m:t>𝑘</m:t>
                        </m:r>
                      </m:sup>
                    </m:sSup>
                    <m:sSup>
                      <m:sSupPr>
                        <m:ctrlPr>
                          <a:rPr lang="pt-BR" sz="2100" i="1" dirty="0">
                            <a:solidFill>
                              <a:srgbClr val="0099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100" i="1" dirty="0">
                                <a:solidFill>
                                  <a:srgbClr val="0099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100" i="1" dirty="0">
                                <a:solidFill>
                                  <a:srgbClr val="009900"/>
                                </a:solidFill>
                                <a:latin typeface="Cambria Math"/>
                              </a:rPr>
                              <m:t>1</m:t>
                            </m:r>
                            <m:r>
                              <a:rPr lang="en-US" sz="2100" i="1" dirty="0">
                                <a:solidFill>
                                  <a:srgbClr val="009900"/>
                                </a:solidFill>
                                <a:latin typeface="Cambria Math"/>
                              </a:rPr>
                              <m:t>−</m:t>
                            </m:r>
                            <m:r>
                              <a:rPr lang="en-US" sz="2100" i="1" dirty="0">
                                <a:solidFill>
                                  <a:srgbClr val="009900"/>
                                </a:solidFill>
                                <a:latin typeface="Cambria Math"/>
                              </a:rPr>
                              <m:t>𝑝</m:t>
                            </m:r>
                          </m:e>
                        </m:d>
                      </m:e>
                      <m:sup>
                        <m:r>
                          <a:rPr lang="en-US" sz="2100" i="1" dirty="0">
                            <a:solidFill>
                              <a:srgbClr val="009900"/>
                            </a:solidFill>
                            <a:latin typeface="Cambria Math"/>
                          </a:rPr>
                          <m:t>𝑛</m:t>
                        </m:r>
                        <m:r>
                          <a:rPr lang="pt-BR" sz="2100" i="1" dirty="0">
                            <a:solidFill>
                              <a:srgbClr val="009900"/>
                            </a:solidFill>
                            <a:latin typeface="Cambria Math"/>
                          </a:rPr>
                          <m:t>−</m:t>
                        </m:r>
                        <m:r>
                          <a:rPr lang="en-US" sz="2100" i="1" dirty="0">
                            <a:solidFill>
                              <a:srgbClr val="009900"/>
                            </a:solidFill>
                            <a:latin typeface="Cambria Math"/>
                          </a:rPr>
                          <m:t>𝑘</m:t>
                        </m:r>
                      </m:sup>
                    </m:sSup>
                  </m:oMath>
                </a14:m>
                <a:endParaRPr lang="en-US" sz="2100" i="1" dirty="0" smtClean="0">
                  <a:latin typeface="Neo Sans Intel" panose="020B0504020202020204" pitchFamily="34" charset="0"/>
                </a:endParaRPr>
              </a:p>
              <a:p>
                <a:endParaRPr lang="en-US" sz="3000" i="1" dirty="0">
                  <a:latin typeface="Neo Sans Intel" panose="020B0504020202020204" pitchFamily="34" charset="0"/>
                </a:endParaRPr>
              </a:p>
              <a:p>
                <a:pPr marL="358775" lvl="2" indent="0">
                  <a:buNone/>
                </a:pPr>
                <a:r>
                  <a:rPr lang="en-US" sz="2000" dirty="0">
                    <a:latin typeface="Neo Sans Intel" panose="020B0504020202020204" pitchFamily="34" charset="0"/>
                  </a:rPr>
                  <a:t>If </a:t>
                </a:r>
                <a:r>
                  <a:rPr lang="en-US" sz="2000" i="1" dirty="0">
                    <a:latin typeface="Neo Sans Intel" panose="020B0504020202020204" pitchFamily="34" charset="0"/>
                  </a:rPr>
                  <a:t>n</a:t>
                </a:r>
                <a:r>
                  <a:rPr lang="en-US" sz="2000" dirty="0">
                    <a:latin typeface="Neo Sans Intel" panose="020B0504020202020204" pitchFamily="34" charset="0"/>
                  </a:rPr>
                  <a:t> is </a:t>
                </a:r>
                <a:r>
                  <a:rPr lang="en-US" sz="2000" dirty="0" smtClean="0">
                    <a:latin typeface="Neo Sans Intel" panose="020B0504020202020204" pitchFamily="34" charset="0"/>
                  </a:rPr>
                  <a:t>large, then:</a:t>
                </a:r>
              </a:p>
              <a:p>
                <a:pPr marL="358775" lvl="2" indent="0">
                  <a:buNone/>
                </a:pPr>
                <a:r>
                  <a:rPr lang="en-US" sz="2000" dirty="0" smtClean="0">
                    <a:latin typeface="Neo Sans Intel" panose="020B0504020202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i="1" smtClean="0">
                        <a:solidFill>
                          <a:srgbClr val="009900"/>
                        </a:solidFill>
                        <a:latin typeface="Cambria Math"/>
                      </a:rPr>
                      <m:t>𝑍</m:t>
                    </m:r>
                    <m:r>
                      <a:rPr lang="en-US" sz="2000" i="1">
                        <a:solidFill>
                          <a:srgbClr val="009900"/>
                        </a:solidFill>
                        <a:latin typeface="Cambria Math"/>
                      </a:rPr>
                      <m:t>~</m:t>
                    </m:r>
                    <m:r>
                      <a:rPr lang="en-US" sz="2000" i="1">
                        <a:solidFill>
                          <a:srgbClr val="009900"/>
                        </a:solidFill>
                        <a:latin typeface="Cambria Math"/>
                      </a:rPr>
                      <m:t>𝑁</m:t>
                    </m:r>
                    <m:d>
                      <m:dPr>
                        <m:ctrlPr>
                          <a:rPr lang="en-US" sz="2000" i="1">
                            <a:solidFill>
                              <a:srgbClr val="0099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solidFill>
                              <a:srgbClr val="009900"/>
                            </a:solidFill>
                            <a:latin typeface="Cambria Math"/>
                          </a:rPr>
                          <m:t>𝑛𝑝</m:t>
                        </m:r>
                        <m:r>
                          <a:rPr lang="en-US" sz="2000" i="1">
                            <a:solidFill>
                              <a:srgbClr val="009900"/>
                            </a:solidFill>
                            <a:latin typeface="Cambria Math"/>
                          </a:rPr>
                          <m:t>,</m:t>
                        </m:r>
                        <m:r>
                          <a:rPr lang="en-US" sz="2000" i="1">
                            <a:solidFill>
                              <a:srgbClr val="009900"/>
                            </a:solidFill>
                            <a:latin typeface="Cambria Math"/>
                          </a:rPr>
                          <m:t>𝑛𝑝</m:t>
                        </m:r>
                        <m:d>
                          <m:dPr>
                            <m:ctrlPr>
                              <a:rPr lang="en-US" sz="2000" i="1">
                                <a:solidFill>
                                  <a:srgbClr val="0099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i="1">
                                <a:solidFill>
                                  <a:srgbClr val="009900"/>
                                </a:solidFill>
                                <a:latin typeface="Cambria Math"/>
                              </a:rPr>
                              <m:t>1</m:t>
                            </m:r>
                            <m:r>
                              <a:rPr lang="en-US" sz="2000" i="1">
                                <a:solidFill>
                                  <a:srgbClr val="009900"/>
                                </a:solidFill>
                                <a:latin typeface="Cambria Math"/>
                              </a:rPr>
                              <m:t>−</m:t>
                            </m:r>
                            <m:r>
                              <a:rPr lang="en-US" sz="2000" i="1">
                                <a:solidFill>
                                  <a:srgbClr val="009900"/>
                                </a:solidFill>
                                <a:latin typeface="Cambria Math"/>
                              </a:rPr>
                              <m:t>𝑝</m:t>
                            </m:r>
                          </m:e>
                        </m:d>
                      </m:e>
                    </m:d>
                  </m:oMath>
                </a14:m>
                <a:endParaRPr lang="en-US" sz="2000" dirty="0" smtClean="0">
                  <a:solidFill>
                    <a:srgbClr val="009900"/>
                  </a:solidFill>
                  <a:latin typeface="Neo Sans Intel" panose="020B0504020202020204" pitchFamily="34" charset="0"/>
                </a:endParaRPr>
              </a:p>
              <a:p>
                <a:pPr marL="358775" lvl="2" indent="0">
                  <a:buNone/>
                </a:pPr>
                <a:r>
                  <a:rPr lang="en-US" sz="2000" dirty="0" smtClean="0">
                    <a:latin typeface="Neo Sans Intel" panose="020B0504020202020204" pitchFamily="34" charset="0"/>
                  </a:rPr>
                  <a:t>is </a:t>
                </a:r>
                <a:r>
                  <a:rPr lang="en-US" sz="2000" dirty="0">
                    <a:latin typeface="Neo Sans Intel" panose="020B0504020202020204" pitchFamily="34" charset="0"/>
                  </a:rPr>
                  <a:t>a good </a:t>
                </a:r>
                <a:r>
                  <a:rPr lang="en-US" sz="2000" dirty="0" smtClean="0">
                    <a:latin typeface="Neo Sans Intel" panose="020B0504020202020204" pitchFamily="34" charset="0"/>
                  </a:rPr>
                  <a:t>approximation</a:t>
                </a:r>
              </a:p>
              <a:p>
                <a:pPr marL="358775" lvl="2" indent="0">
                  <a:buNone/>
                </a:pPr>
                <a:r>
                  <a:rPr lang="en-US" sz="2000" dirty="0" smtClean="0">
                    <a:latin typeface="Neo Sans Intel" panose="020B0504020202020204" pitchFamily="34" charset="0"/>
                  </a:rPr>
                  <a:t>for </a:t>
                </a:r>
                <a14:m>
                  <m:oMath xmlns:m="http://schemas.openxmlformats.org/officeDocument/2006/math">
                    <m:r>
                      <a:rPr lang="en-US" sz="2000" i="1" smtClean="0">
                        <a:solidFill>
                          <a:srgbClr val="009900"/>
                        </a:solidFill>
                        <a:latin typeface="Cambria Math"/>
                      </a:rPr>
                      <m:t>𝐾</m:t>
                    </m:r>
                    <m:r>
                      <a:rPr lang="en-US" sz="2000" i="1">
                        <a:solidFill>
                          <a:srgbClr val="009900"/>
                        </a:solidFill>
                        <a:latin typeface="Cambria Math"/>
                      </a:rPr>
                      <m:t>~</m:t>
                    </m:r>
                    <m:r>
                      <a:rPr lang="en-US" sz="2000" i="1">
                        <a:solidFill>
                          <a:srgbClr val="009900"/>
                        </a:solidFill>
                        <a:latin typeface="Cambria Math"/>
                      </a:rPr>
                      <m:t>𝐵</m:t>
                    </m:r>
                    <m:d>
                      <m:dPr>
                        <m:ctrlPr>
                          <a:rPr lang="en-US" sz="2000" i="1">
                            <a:solidFill>
                              <a:srgbClr val="0099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solidFill>
                              <a:srgbClr val="009900"/>
                            </a:solidFill>
                            <a:latin typeface="Cambria Math"/>
                          </a:rPr>
                          <m:t>𝑝</m:t>
                        </m:r>
                        <m:r>
                          <a:rPr lang="en-US" sz="2000" i="1">
                            <a:solidFill>
                              <a:srgbClr val="009900"/>
                            </a:solidFill>
                            <a:latin typeface="Cambria Math"/>
                          </a:rPr>
                          <m:t>,</m:t>
                        </m:r>
                        <m:r>
                          <a:rPr lang="en-US" sz="2000" i="1">
                            <a:solidFill>
                              <a:srgbClr val="009900"/>
                            </a:solidFill>
                            <a:latin typeface="Cambria Math"/>
                          </a:rPr>
                          <m:t>𝑛</m:t>
                        </m:r>
                      </m:e>
                    </m:d>
                  </m:oMath>
                </a14:m>
                <a:endParaRPr lang="en-US" sz="4900" dirty="0">
                  <a:latin typeface="Neo Sans Intel" panose="020B0504020202020204" pitchFamily="34" charset="0"/>
                </a:endParaRPr>
              </a:p>
              <a:p>
                <a:endParaRPr lang="en-US" sz="3000" i="1" dirty="0" smtClean="0">
                  <a:latin typeface="Neo Sans Intel" panose="020B0504020202020204" pitchFamily="34" charset="0"/>
                </a:endParaRPr>
              </a:p>
            </p:txBody>
          </p:sp>
        </mc:Choice>
        <mc:Fallback xmlns="">
          <p:sp>
            <p:nvSpPr>
              <p:cNvPr id="13" name="Content Placeholder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24388" y="761999"/>
                <a:ext cx="4298950" cy="2592000"/>
              </a:xfrm>
              <a:prstGeom prst="rect">
                <a:avLst/>
              </a:prstGeom>
              <a:blipFill rotWithShape="0">
                <a:blip r:embed="rId4"/>
                <a:stretch>
                  <a:fillRect l="-849" t="-3044"/>
                </a:stretch>
              </a:blipFill>
              <a:ln>
                <a:solidFill>
                  <a:schemeClr val="accent1">
                    <a:shade val="50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Content Placeholder 9"/>
              <p:cNvSpPr txBox="1">
                <a:spLocks/>
              </p:cNvSpPr>
              <p:nvPr/>
            </p:nvSpPr>
            <p:spPr>
              <a:xfrm>
                <a:off x="4626000" y="3502800"/>
                <a:ext cx="4297363" cy="2592000"/>
              </a:xfrm>
              <a:prstGeom prst="rect">
                <a:avLst/>
              </a:prstGeom>
              <a:ln>
                <a:solidFill>
                  <a:schemeClr val="accent1">
                    <a:shade val="50000"/>
                  </a:schemeClr>
                </a:solidFill>
              </a:ln>
            </p:spPr>
            <p:txBody>
              <a:bodyPr>
                <a:normAutofit fontScale="92500" lnSpcReduction="10000"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174625" indent="-174625"/>
                <a:r>
                  <a:rPr lang="en-US" sz="1900" dirty="0" smtClean="0">
                    <a:solidFill>
                      <a:srgbClr val="0070C0"/>
                    </a:solidFill>
                    <a:latin typeface="Neo Sans Intel" panose="020B0504020202020204" pitchFamily="34" charset="0"/>
                  </a:rPr>
                  <a:t>Poisson Distribution</a:t>
                </a:r>
              </a:p>
              <a:p>
                <a:pPr marL="631825" lvl="1" indent="-273050"/>
                <a:r>
                  <a:rPr lang="en-US" sz="1500" dirty="0" smtClean="0">
                    <a:latin typeface="Neo Sans Intel" panose="020B0504020202020204" pitchFamily="34" charset="0"/>
                  </a:rPr>
                  <a:t>Number of </a:t>
                </a:r>
                <a:r>
                  <a:rPr lang="en-US" sz="1500" dirty="0">
                    <a:latin typeface="Neo Sans Intel" panose="020B0504020202020204" pitchFamily="34" charset="0"/>
                  </a:rPr>
                  <a:t>events occurring within </a:t>
                </a:r>
                <a:r>
                  <a:rPr lang="en-US" sz="1500" dirty="0" smtClean="0">
                    <a:latin typeface="Neo Sans Intel" panose="020B0504020202020204" pitchFamily="34" charset="0"/>
                  </a:rPr>
                  <a:t>a </a:t>
                </a:r>
                <a:r>
                  <a:rPr lang="en-US" sz="1500" dirty="0">
                    <a:latin typeface="Neo Sans Intel" panose="020B0504020202020204" pitchFamily="34" charset="0"/>
                  </a:rPr>
                  <a:t>fixed time interval (or space)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US" sz="1300" i="1">
                        <a:latin typeface="Cambria Math"/>
                      </a:rPr>
                      <m:t>𝜆</m:t>
                    </m:r>
                  </m:oMath>
                </a14:m>
                <a:r>
                  <a:rPr lang="en-US" sz="1300" dirty="0">
                    <a:latin typeface="Neo Sans Intel" panose="020B0504020202020204" pitchFamily="34" charset="0"/>
                  </a:rPr>
                  <a:t> , the shape </a:t>
                </a:r>
                <a:r>
                  <a:rPr lang="en-US" sz="1300" dirty="0" err="1">
                    <a:latin typeface="Neo Sans Intel" panose="020B0504020202020204" pitchFamily="34" charset="0"/>
                  </a:rPr>
                  <a:t>param</a:t>
                </a:r>
                <a:r>
                  <a:rPr lang="en-US" sz="1300" dirty="0">
                    <a:latin typeface="Neo Sans Intel" panose="020B0504020202020204" pitchFamily="34" charset="0"/>
                  </a:rPr>
                  <a:t>., </a:t>
                </a:r>
                <a:r>
                  <a:rPr lang="en-US" sz="1300" dirty="0" smtClean="0">
                    <a:latin typeface="Neo Sans Intel" panose="020B0504020202020204" pitchFamily="34" charset="0"/>
                  </a:rPr>
                  <a:t>indicates </a:t>
                </a:r>
                <a:r>
                  <a:rPr lang="en-US" sz="1300" dirty="0">
                    <a:latin typeface="Neo Sans Intel" panose="020B0504020202020204" pitchFamily="34" charset="0"/>
                  </a:rPr>
                  <a:t>the average number </a:t>
                </a:r>
                <a:r>
                  <a:rPr lang="en-US" sz="1300" dirty="0" smtClean="0">
                    <a:latin typeface="Neo Sans Intel" panose="020B0504020202020204" pitchFamily="34" charset="0"/>
                  </a:rPr>
                  <a:t>of </a:t>
                </a:r>
                <a:r>
                  <a:rPr lang="en-US" sz="1300" dirty="0">
                    <a:latin typeface="Neo Sans Intel" panose="020B0504020202020204" pitchFamily="34" charset="0"/>
                  </a:rPr>
                  <a:t>events in the given time interval</a:t>
                </a:r>
              </a:p>
              <a:p>
                <a:pPr lvl="3"/>
                <a:endParaRPr lang="en-US" sz="1000" i="1" dirty="0" smtClean="0">
                  <a:latin typeface="Neo Sans Intel" panose="020B0504020202020204" pitchFamily="34" charset="0"/>
                </a:endParaRPr>
              </a:p>
              <a:p>
                <a:pPr marL="631825" lvl="1" indent="-273050"/>
                <a14:m>
                  <m:oMath xmlns:m="http://schemas.openxmlformats.org/officeDocument/2006/math">
                    <m:r>
                      <a:rPr lang="en-US" sz="1500" i="1" smtClean="0">
                        <a:solidFill>
                          <a:srgbClr val="009900"/>
                        </a:solidFill>
                        <a:latin typeface="Cambria Math"/>
                      </a:rPr>
                      <m:t>𝐾</m:t>
                    </m:r>
                    <m:r>
                      <a:rPr lang="en-US" sz="1500" i="1" smtClean="0">
                        <a:solidFill>
                          <a:srgbClr val="009900"/>
                        </a:solidFill>
                        <a:latin typeface="Cambria Math"/>
                      </a:rPr>
                      <m:t>~</m:t>
                    </m:r>
                    <m:r>
                      <a:rPr lang="en-US" sz="1500" i="1" smtClean="0">
                        <a:solidFill>
                          <a:srgbClr val="009900"/>
                        </a:solidFill>
                        <a:latin typeface="Cambria Math"/>
                      </a:rPr>
                      <m:t>𝑃𝑜𝑖𝑠</m:t>
                    </m:r>
                    <m:d>
                      <m:dPr>
                        <m:ctrlPr>
                          <a:rPr lang="en-US" sz="1500" i="1" smtClean="0">
                            <a:solidFill>
                              <a:srgbClr val="0099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500" i="1" smtClean="0">
                            <a:solidFill>
                              <a:srgbClr val="009900"/>
                            </a:solidFill>
                            <a:latin typeface="Cambria Math"/>
                          </a:rPr>
                          <m:t>𝜆</m:t>
                        </m:r>
                      </m:e>
                    </m:d>
                    <m:r>
                      <a:rPr lang="en-US" sz="1500" i="1" smtClean="0">
                        <a:solidFill>
                          <a:srgbClr val="009900"/>
                        </a:solidFill>
                        <a:latin typeface="Cambria Math"/>
                      </a:rPr>
                      <m:t>,  </m:t>
                    </m:r>
                    <m:r>
                      <a:rPr lang="en-US" sz="1500" i="1" smtClean="0">
                        <a:solidFill>
                          <a:srgbClr val="009900"/>
                        </a:solidFill>
                        <a:latin typeface="Cambria Math"/>
                      </a:rPr>
                      <m:t>𝐾</m:t>
                    </m:r>
                    <m:r>
                      <a:rPr lang="en-US" sz="1500" i="1" smtClean="0">
                        <a:solidFill>
                          <a:srgbClr val="009900"/>
                        </a:solidFill>
                        <a:latin typeface="Cambria Math"/>
                      </a:rPr>
                      <m:t>∈ </m:t>
                    </m:r>
                    <m:r>
                      <a:rPr lang="en-US" sz="1500" i="1" smtClean="0">
                        <a:solidFill>
                          <a:srgbClr val="009900"/>
                        </a:solidFill>
                        <a:latin typeface="Cambria Math"/>
                        <a:ea typeface="Cambria Math"/>
                      </a:rPr>
                      <m:t>ℕ</m:t>
                    </m:r>
                    <m:r>
                      <a:rPr lang="en-US" sz="1500" i="1" smtClean="0">
                        <a:solidFill>
                          <a:srgbClr val="009900"/>
                        </a:solidFill>
                        <a:latin typeface="Cambria Math"/>
                        <a:ea typeface="Cambria Math"/>
                      </a:rPr>
                      <m:t>,  </m:t>
                    </m:r>
                    <m:r>
                      <a:rPr lang="en-US" sz="1500" i="1" smtClean="0">
                        <a:solidFill>
                          <a:srgbClr val="009900"/>
                        </a:solidFill>
                        <a:latin typeface="Cambria Math"/>
                        <a:ea typeface="Cambria Math"/>
                      </a:rPr>
                      <m:t>𝜆</m:t>
                    </m:r>
                    <m:r>
                      <a:rPr lang="en-US" sz="1500" i="1" smtClean="0">
                        <a:solidFill>
                          <a:srgbClr val="009900"/>
                        </a:solidFill>
                        <a:latin typeface="Cambria Math"/>
                        <a:ea typeface="Cambria Math"/>
                      </a:rPr>
                      <m:t>&gt;</m:t>
                    </m:r>
                    <m:r>
                      <a:rPr lang="en-US" sz="1500" i="1" smtClean="0">
                        <a:solidFill>
                          <a:srgbClr val="009900"/>
                        </a:solidFill>
                        <a:latin typeface="Cambria Math"/>
                        <a:ea typeface="Cambria Math"/>
                      </a:rPr>
                      <m:t>0</m:t>
                    </m:r>
                  </m:oMath>
                </a14:m>
                <a:endParaRPr lang="en-US" sz="2200" dirty="0">
                  <a:solidFill>
                    <a:srgbClr val="009900"/>
                  </a:solidFill>
                  <a:latin typeface="Neo Sans Intel" panose="020B0504020202020204" pitchFamily="34" charset="0"/>
                </a:endParaRPr>
              </a:p>
              <a:p>
                <a:pPr lvl="2"/>
                <a14:m>
                  <m:oMath xmlns:m="http://schemas.openxmlformats.org/officeDocument/2006/math">
                    <m:r>
                      <a:rPr lang="en-US" sz="1500" i="1" smtClean="0">
                        <a:solidFill>
                          <a:srgbClr val="009900"/>
                        </a:solidFill>
                        <a:latin typeface="Cambria Math"/>
                      </a:rPr>
                      <m:t>𝑓</m:t>
                    </m:r>
                    <m:d>
                      <m:dPr>
                        <m:ctrlPr>
                          <a:rPr lang="en-US" sz="1500" i="1" smtClean="0">
                            <a:solidFill>
                              <a:srgbClr val="0099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500" i="1" smtClean="0">
                            <a:solidFill>
                              <a:srgbClr val="009900"/>
                            </a:solidFill>
                            <a:latin typeface="Cambria Math"/>
                          </a:rPr>
                          <m:t>𝑘</m:t>
                        </m:r>
                        <m:r>
                          <a:rPr lang="en-US" sz="1500" i="1">
                            <a:solidFill>
                              <a:srgbClr val="009900"/>
                            </a:solidFill>
                            <a:latin typeface="Cambria Math"/>
                          </a:rPr>
                          <m:t>;</m:t>
                        </m:r>
                        <m:r>
                          <a:rPr lang="en-US" sz="1500" i="1">
                            <a:solidFill>
                              <a:srgbClr val="009900"/>
                            </a:solidFill>
                            <a:latin typeface="Cambria Math"/>
                          </a:rPr>
                          <m:t>𝜆</m:t>
                        </m:r>
                      </m:e>
                    </m:d>
                    <m:r>
                      <a:rPr lang="en-US" sz="1500" i="1">
                        <a:solidFill>
                          <a:srgbClr val="009900"/>
                        </a:solidFill>
                        <a:latin typeface="Cambria Math"/>
                      </a:rPr>
                      <m:t>=</m:t>
                    </m:r>
                    <m:func>
                      <m:funcPr>
                        <m:ctrlPr>
                          <a:rPr lang="en-US" sz="1500" i="1">
                            <a:solidFill>
                              <a:srgbClr val="009900"/>
                            </a:solidFill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f>
                          <m:fPr>
                            <m:ctrlPr>
                              <a:rPr lang="en-US" sz="1500" i="1" smtClean="0">
                                <a:solidFill>
                                  <a:srgbClr val="0099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sz="1500" i="1" smtClean="0">
                                    <a:solidFill>
                                      <a:srgbClr val="0099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1500" i="1" smtClean="0">
                                    <a:solidFill>
                                      <a:srgbClr val="009900"/>
                                    </a:solidFill>
                                    <a:latin typeface="Cambria Math"/>
                                  </a:rPr>
                                  <m:t>𝜆</m:t>
                                </m:r>
                              </m:e>
                              <m:sup>
                                <m:r>
                                  <a:rPr lang="en-US" sz="1500" i="1" smtClean="0">
                                    <a:solidFill>
                                      <a:srgbClr val="009900"/>
                                    </a:solidFill>
                                    <a:latin typeface="Cambria Math"/>
                                  </a:rPr>
                                  <m:t>𝑘</m:t>
                                </m:r>
                              </m:sup>
                            </m:sSup>
                          </m:num>
                          <m:den>
                            <m:r>
                              <a:rPr lang="en-US" sz="1500" i="1" smtClean="0">
                                <a:solidFill>
                                  <a:srgbClr val="009900"/>
                                </a:solidFill>
                                <a:latin typeface="Cambria Math"/>
                              </a:rPr>
                              <m:t>𝑘</m:t>
                            </m:r>
                            <m:r>
                              <a:rPr lang="en-US" sz="1500" i="1" smtClean="0">
                                <a:solidFill>
                                  <a:srgbClr val="009900"/>
                                </a:solidFill>
                                <a:latin typeface="Cambria Math"/>
                              </a:rPr>
                              <m:t>!</m:t>
                            </m:r>
                          </m:den>
                        </m:f>
                      </m:fName>
                      <m:e>
                        <m:sSup>
                          <m:sSupPr>
                            <m:ctrlPr>
                              <a:rPr lang="en-US" sz="1500" i="1" smtClean="0">
                                <a:solidFill>
                                  <a:srgbClr val="0099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500" i="1">
                                <a:solidFill>
                                  <a:srgbClr val="009900"/>
                                </a:solidFill>
                                <a:latin typeface="Cambria Math"/>
                              </a:rPr>
                              <m:t>𝑒</m:t>
                            </m:r>
                          </m:e>
                          <m:sup>
                            <m:r>
                              <a:rPr lang="en-US" sz="1500" i="1">
                                <a:solidFill>
                                  <a:srgbClr val="009900"/>
                                </a:solidFill>
                                <a:latin typeface="Cambria Math"/>
                              </a:rPr>
                              <m:t>−</m:t>
                            </m:r>
                            <m:r>
                              <a:rPr lang="en-US" sz="1500" i="1">
                                <a:solidFill>
                                  <a:srgbClr val="009900"/>
                                </a:solidFill>
                                <a:latin typeface="Cambria Math"/>
                              </a:rPr>
                              <m:t>𝜆</m:t>
                            </m:r>
                          </m:sup>
                        </m:sSup>
                      </m:e>
                    </m:func>
                  </m:oMath>
                </a14:m>
                <a:endParaRPr lang="en-US" sz="900" dirty="0" smtClean="0">
                  <a:solidFill>
                    <a:srgbClr val="009900"/>
                  </a:solidFill>
                  <a:latin typeface="Neo Sans Intel" panose="020B0504020202020204" pitchFamily="34" charset="0"/>
                </a:endParaRPr>
              </a:p>
              <a:p>
                <a:pPr lvl="3"/>
                <a:endParaRPr lang="en-US" sz="900" dirty="0" smtClean="0">
                  <a:latin typeface="Neo Sans Intel" panose="020B0504020202020204" pitchFamily="34" charset="0"/>
                </a:endParaRPr>
              </a:p>
              <a:p>
                <a:pPr marL="631825" lvl="1" indent="-273050"/>
                <a:r>
                  <a:rPr lang="en-US" sz="1500" dirty="0" smtClean="0">
                    <a:latin typeface="Neo Sans Intel" panose="020B0504020202020204" pitchFamily="34" charset="0"/>
                  </a:rPr>
                  <a:t>If </a:t>
                </a:r>
                <a:r>
                  <a:rPr lang="en-US" sz="1500" i="1" dirty="0" smtClean="0">
                    <a:latin typeface="Neo Sans Intel" panose="020B0504020202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500" i="1" smtClean="0">
                        <a:latin typeface="Cambria Math"/>
                      </a:rPr>
                      <m:t>λ</m:t>
                    </m:r>
                  </m:oMath>
                </a14:m>
                <a:r>
                  <a:rPr lang="en-US" sz="1500" dirty="0" smtClean="0">
                    <a:latin typeface="Neo Sans Intel" panose="020B0504020202020204" pitchFamily="34" charset="0"/>
                  </a:rPr>
                  <a:t> </a:t>
                </a:r>
                <a:r>
                  <a:rPr lang="en-US" sz="1500" dirty="0">
                    <a:latin typeface="Neo Sans Intel" panose="020B0504020202020204" pitchFamily="34" charset="0"/>
                  </a:rPr>
                  <a:t>is large, then </a:t>
                </a:r>
                <a14:m>
                  <m:oMath xmlns:m="http://schemas.openxmlformats.org/officeDocument/2006/math">
                    <m:r>
                      <a:rPr lang="en-US" sz="1500" i="1" smtClean="0">
                        <a:latin typeface="Cambria Math"/>
                      </a:rPr>
                      <m:t>𝑍</m:t>
                    </m:r>
                    <m:r>
                      <a:rPr lang="en-US" sz="1500" i="1">
                        <a:latin typeface="Cambria Math"/>
                      </a:rPr>
                      <m:t>~</m:t>
                    </m:r>
                    <m:r>
                      <a:rPr lang="en-US" sz="1500" i="1">
                        <a:latin typeface="Cambria Math"/>
                      </a:rPr>
                      <m:t>𝑁</m:t>
                    </m:r>
                    <m:d>
                      <m:dPr>
                        <m:ctrlPr>
                          <a:rPr lang="en-US" sz="15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500" i="1" smtClean="0">
                            <a:latin typeface="Cambria Math"/>
                          </a:rPr>
                          <m:t>𝜆</m:t>
                        </m:r>
                        <m:r>
                          <a:rPr lang="en-US" sz="1500" i="1">
                            <a:latin typeface="Cambria Math"/>
                          </a:rPr>
                          <m:t>,</m:t>
                        </m:r>
                        <m:r>
                          <a:rPr lang="en-US" sz="1500" i="1" smtClean="0">
                            <a:latin typeface="Cambria Math"/>
                          </a:rPr>
                          <m:t>𝜆</m:t>
                        </m:r>
                      </m:e>
                    </m:d>
                  </m:oMath>
                </a14:m>
                <a:r>
                  <a:rPr lang="en-US" sz="1500" dirty="0" smtClean="0">
                    <a:latin typeface="Neo Sans Intel" panose="020B0504020202020204" pitchFamily="34" charset="0"/>
                  </a:rPr>
                  <a:t> </a:t>
                </a:r>
                <a:r>
                  <a:rPr lang="en-US" sz="1500" dirty="0">
                    <a:latin typeface="Neo Sans Intel" panose="020B0504020202020204" pitchFamily="34" charset="0"/>
                  </a:rPr>
                  <a:t>is a good approximation </a:t>
                </a:r>
                <a:r>
                  <a:rPr lang="en-US" sz="1500" dirty="0" smtClean="0">
                    <a:latin typeface="Neo Sans Intel" panose="020B0504020202020204" pitchFamily="34" charset="0"/>
                  </a:rPr>
                  <a:t>for </a:t>
                </a:r>
                <a14:m>
                  <m:oMath xmlns:m="http://schemas.openxmlformats.org/officeDocument/2006/math">
                    <m:r>
                      <a:rPr lang="en-US" sz="1500" i="1" smtClean="0">
                        <a:latin typeface="Cambria Math"/>
                      </a:rPr>
                      <m:t>𝐾</m:t>
                    </m:r>
                    <m:r>
                      <a:rPr lang="en-US" sz="1500" i="1" smtClean="0">
                        <a:latin typeface="Cambria Math"/>
                      </a:rPr>
                      <m:t>~</m:t>
                    </m:r>
                    <m:r>
                      <a:rPr lang="en-US" sz="1500" i="1" smtClean="0">
                        <a:latin typeface="Cambria Math"/>
                      </a:rPr>
                      <m:t>𝑃𝑜𝑖𝑠</m:t>
                    </m:r>
                    <m:d>
                      <m:dPr>
                        <m:ctrlPr>
                          <a:rPr lang="en-US" sz="15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500" i="1" smtClean="0">
                            <a:latin typeface="Cambria Math"/>
                          </a:rPr>
                          <m:t>𝜆</m:t>
                        </m:r>
                      </m:e>
                    </m:d>
                  </m:oMath>
                </a14:m>
                <a:endParaRPr lang="en-US" sz="1300" dirty="0">
                  <a:latin typeface="Neo Sans Intel" panose="020B0504020202020204" pitchFamily="34" charset="0"/>
                </a:endParaRPr>
              </a:p>
            </p:txBody>
          </p:sp>
        </mc:Choice>
        <mc:Fallback xmlns="">
          <p:sp>
            <p:nvSpPr>
              <p:cNvPr id="14" name="Content Placeholder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26000" y="3502800"/>
                <a:ext cx="4297363" cy="2592000"/>
              </a:xfrm>
              <a:prstGeom prst="rect">
                <a:avLst/>
              </a:prstGeom>
              <a:blipFill rotWithShape="0">
                <a:blip r:embed="rId5"/>
                <a:stretch>
                  <a:fillRect l="-849" t="-2108"/>
                </a:stretch>
              </a:blipFill>
              <a:ln>
                <a:solidFill>
                  <a:schemeClr val="accent1">
                    <a:shade val="50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5" name="Picture 6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6301" y="1905000"/>
            <a:ext cx="1136124" cy="13512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" name="Picture 2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8819" y="4572000"/>
            <a:ext cx="1267212" cy="10098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7" name="Content Placeholder 8"/>
              <p:cNvSpPr txBox="1">
                <a:spLocks/>
              </p:cNvSpPr>
              <p:nvPr/>
            </p:nvSpPr>
            <p:spPr>
              <a:xfrm>
                <a:off x="176400" y="3504000"/>
                <a:ext cx="4298950" cy="2744400"/>
              </a:xfrm>
              <a:prstGeom prst="rect">
                <a:avLst/>
              </a:prstGeom>
              <a:ln>
                <a:solidFill>
                  <a:schemeClr val="accent1">
                    <a:shade val="50000"/>
                  </a:schemeClr>
                </a:solidFill>
              </a:ln>
            </p:spPr>
            <p:txBody>
              <a:bodyPr>
                <a:normAutofit fontScale="25000" lnSpcReduction="20000"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71463" indent="-271463"/>
                <a:r>
                  <a:rPr lang="en-US" sz="7200" dirty="0" smtClean="0">
                    <a:solidFill>
                      <a:srgbClr val="0070C0"/>
                    </a:solidFill>
                    <a:latin typeface="Neo Sans Intel" panose="020B0504020202020204" pitchFamily="34" charset="0"/>
                  </a:rPr>
                  <a:t>Multinomial Distribution</a:t>
                </a:r>
              </a:p>
              <a:p>
                <a:pPr lvl="1"/>
                <a:r>
                  <a:rPr lang="en-US" sz="6000" dirty="0" smtClean="0">
                    <a:solidFill>
                      <a:srgbClr val="7030A0"/>
                    </a:solidFill>
                    <a:latin typeface="Neo Sans Intel" panose="020B0504020202020204" pitchFamily="34" charset="0"/>
                  </a:rPr>
                  <a:t>Categorical Distribution </a:t>
                </a:r>
              </a:p>
              <a:p>
                <a:pPr marL="990600" lvl="2" indent="-185738"/>
                <a:r>
                  <a:rPr lang="en-US" sz="5600" dirty="0" smtClean="0">
                    <a:latin typeface="Neo Sans Intel" panose="020B0504020202020204" pitchFamily="34" charset="0"/>
                  </a:rPr>
                  <a:t>A trial with </a:t>
                </a:r>
                <a:r>
                  <a:rPr lang="en-US" sz="5600" i="1" dirty="0" smtClean="0">
                    <a:latin typeface="Neo Sans Intel" panose="020B0504020202020204" pitchFamily="34" charset="0"/>
                  </a:rPr>
                  <a:t>k</a:t>
                </a:r>
                <a:r>
                  <a:rPr lang="en-US" sz="5600" dirty="0" smtClean="0">
                    <a:latin typeface="Neo Sans Intel" panose="020B0504020202020204" pitchFamily="34" charset="0"/>
                  </a:rPr>
                  <a:t> possible outcomes</a:t>
                </a:r>
              </a:p>
              <a:p>
                <a:pPr marL="990600" lvl="2" indent="-185738"/>
                <a14:m>
                  <m:oMath xmlns:m="http://schemas.openxmlformats.org/officeDocument/2006/math">
                    <m:r>
                      <a:rPr lang="en-US" sz="5600" i="1" smtClean="0">
                        <a:solidFill>
                          <a:srgbClr val="009900"/>
                        </a:solidFill>
                        <a:latin typeface="Cambria Math"/>
                      </a:rPr>
                      <m:t>𝑓</m:t>
                    </m:r>
                    <m:d>
                      <m:dPr>
                        <m:ctrlPr>
                          <a:rPr lang="en-US" sz="5600" i="1">
                            <a:solidFill>
                              <a:srgbClr val="0099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5600" i="1" smtClean="0">
                                <a:solidFill>
                                  <a:srgbClr val="0099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5600" i="1">
                                <a:solidFill>
                                  <a:srgbClr val="009900"/>
                                </a:solidFill>
                                <a:latin typeface="Cambria Math"/>
                              </a:rPr>
                              <m:t>𝑥</m:t>
                            </m:r>
                          </m:e>
                          <m:sub>
                            <m:r>
                              <a:rPr lang="en-US" sz="5600" i="1">
                                <a:solidFill>
                                  <a:srgbClr val="009900"/>
                                </a:solidFill>
                                <a:latin typeface="Cambria Math"/>
                              </a:rPr>
                              <m:t>1</m:t>
                            </m:r>
                          </m:sub>
                        </m:sSub>
                        <m:r>
                          <a:rPr lang="en-US" sz="5600" i="1">
                            <a:solidFill>
                              <a:srgbClr val="009900"/>
                            </a:solidFill>
                            <a:latin typeface="Cambria Math"/>
                          </a:rPr>
                          <m:t>,…,</m:t>
                        </m:r>
                        <m:sSub>
                          <m:sSubPr>
                            <m:ctrlPr>
                              <a:rPr lang="en-US" sz="5600" i="1">
                                <a:solidFill>
                                  <a:srgbClr val="0099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5600" i="1">
                                <a:solidFill>
                                  <a:srgbClr val="009900"/>
                                </a:solidFill>
                                <a:latin typeface="Cambria Math"/>
                              </a:rPr>
                              <m:t>𝑥</m:t>
                            </m:r>
                          </m:e>
                          <m:sub>
                            <m:r>
                              <a:rPr lang="en-US" sz="5600" i="1">
                                <a:solidFill>
                                  <a:srgbClr val="009900"/>
                                </a:solidFill>
                                <a:latin typeface="Cambria Math"/>
                              </a:rPr>
                              <m:t>𝑘</m:t>
                            </m:r>
                          </m:sub>
                        </m:sSub>
                        <m:r>
                          <a:rPr lang="en-US" sz="5600" i="1">
                            <a:solidFill>
                              <a:srgbClr val="009900"/>
                            </a:solidFill>
                            <a:latin typeface="Cambria Math"/>
                          </a:rPr>
                          <m:t>;</m:t>
                        </m:r>
                        <m:sSub>
                          <m:sSubPr>
                            <m:ctrlPr>
                              <a:rPr lang="en-US" sz="5600" i="1">
                                <a:solidFill>
                                  <a:srgbClr val="0099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5600" i="1">
                                <a:solidFill>
                                  <a:srgbClr val="009900"/>
                                </a:solidFill>
                                <a:latin typeface="Cambria Math"/>
                              </a:rPr>
                              <m:t>𝑝</m:t>
                            </m:r>
                          </m:e>
                          <m:sub>
                            <m:r>
                              <a:rPr lang="en-US" sz="5600" i="1">
                                <a:solidFill>
                                  <a:srgbClr val="009900"/>
                                </a:solidFill>
                                <a:latin typeface="Cambria Math"/>
                              </a:rPr>
                              <m:t>1</m:t>
                            </m:r>
                          </m:sub>
                        </m:sSub>
                        <m:r>
                          <a:rPr lang="en-US" sz="5600" i="1">
                            <a:solidFill>
                              <a:srgbClr val="009900"/>
                            </a:solidFill>
                            <a:latin typeface="Cambria Math"/>
                          </a:rPr>
                          <m:t>,…,</m:t>
                        </m:r>
                        <m:sSub>
                          <m:sSubPr>
                            <m:ctrlPr>
                              <a:rPr lang="en-US" sz="5600" i="1">
                                <a:solidFill>
                                  <a:srgbClr val="0099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5600" i="1">
                                <a:solidFill>
                                  <a:srgbClr val="009900"/>
                                </a:solidFill>
                                <a:latin typeface="Cambria Math"/>
                              </a:rPr>
                              <m:t>𝑝</m:t>
                            </m:r>
                          </m:e>
                          <m:sub>
                            <m:r>
                              <a:rPr lang="en-US" sz="5600" i="1">
                                <a:solidFill>
                                  <a:srgbClr val="009900"/>
                                </a:solidFill>
                                <a:latin typeface="Cambria Math"/>
                              </a:rPr>
                              <m:t>𝑘</m:t>
                            </m:r>
                          </m:sub>
                        </m:sSub>
                      </m:e>
                    </m:d>
                    <m:r>
                      <a:rPr lang="en-US" sz="5600" i="1">
                        <a:solidFill>
                          <a:srgbClr val="009900"/>
                        </a:solidFill>
                        <a:latin typeface="Cambria Math"/>
                      </a:rPr>
                      <m:t>=</m:t>
                    </m:r>
                    <m:nary>
                      <m:naryPr>
                        <m:chr m:val="∏"/>
                        <m:limLoc m:val="subSup"/>
                        <m:ctrlPr>
                          <a:rPr lang="en-US" sz="5600" i="1" dirty="0" smtClean="0">
                            <a:solidFill>
                              <a:srgbClr val="009900"/>
                            </a:solidFill>
                            <a:latin typeface="Cambria Math" panose="02040503050406030204" pitchFamily="18" charset="0"/>
                            <a:ea typeface="Cambria Math"/>
                          </a:rPr>
                        </m:ctrlPr>
                      </m:naryPr>
                      <m:sub>
                        <m:r>
                          <m:rPr>
                            <m:brk m:alnAt="25"/>
                          </m:rPr>
                          <a:rPr lang="en-US" sz="5600" i="1" dirty="0" smtClean="0">
                            <a:solidFill>
                              <a:srgbClr val="009900"/>
                            </a:solidFill>
                            <a:latin typeface="Cambria Math"/>
                            <a:ea typeface="Cambria Math"/>
                          </a:rPr>
                          <m:t>𝑖</m:t>
                        </m:r>
                        <m:r>
                          <a:rPr lang="en-US" sz="5600" i="1" dirty="0" smtClean="0">
                            <a:solidFill>
                              <a:srgbClr val="009900"/>
                            </a:solidFill>
                            <a:latin typeface="Cambria Math"/>
                            <a:ea typeface="Cambria Math"/>
                          </a:rPr>
                          <m:t>=</m:t>
                        </m:r>
                        <m:r>
                          <m:rPr>
                            <m:brk m:alnAt="25"/>
                          </m:rPr>
                          <a:rPr lang="en-US" sz="5600" i="1" dirty="0" smtClean="0">
                            <a:solidFill>
                              <a:srgbClr val="009900"/>
                            </a:solidFill>
                            <a:latin typeface="Cambria Math"/>
                            <a:ea typeface="Cambria Math"/>
                          </a:rPr>
                          <m:t>1</m:t>
                        </m:r>
                      </m:sub>
                      <m:sup>
                        <m:r>
                          <a:rPr lang="en-US" sz="5600" i="1" dirty="0" smtClean="0">
                            <a:solidFill>
                              <a:srgbClr val="009900"/>
                            </a:solidFill>
                            <a:latin typeface="Cambria Math"/>
                            <a:ea typeface="Cambria Math"/>
                          </a:rPr>
                          <m:t>𝑘</m:t>
                        </m:r>
                      </m:sup>
                      <m:e>
                        <m:sSubSup>
                          <m:sSubSupPr>
                            <m:ctrlPr>
                              <a:rPr lang="en-US" sz="5600" i="1" dirty="0">
                                <a:solidFill>
                                  <a:srgbClr val="009900"/>
                                </a:solidFill>
                                <a:latin typeface="Cambria Math" panose="02040503050406030204" pitchFamily="18" charset="0"/>
                                <a:ea typeface="Cambria Math"/>
                              </a:rPr>
                            </m:ctrlPr>
                          </m:sSubSupPr>
                          <m:e>
                            <m:r>
                              <a:rPr lang="en-US" sz="5600" i="1" dirty="0">
                                <a:solidFill>
                                  <a:srgbClr val="009900"/>
                                </a:solidFill>
                                <a:latin typeface="Cambria Math"/>
                                <a:ea typeface="Cambria Math"/>
                              </a:rPr>
                              <m:t>𝑝</m:t>
                            </m:r>
                          </m:e>
                          <m:sub>
                            <m:r>
                              <a:rPr lang="en-US" sz="5600" i="1" dirty="0" smtClean="0">
                                <a:solidFill>
                                  <a:srgbClr val="009900"/>
                                </a:solidFill>
                                <a:latin typeface="Cambria Math"/>
                                <a:ea typeface="Cambria Math"/>
                              </a:rPr>
                              <m:t>𝑖</m:t>
                            </m:r>
                          </m:sub>
                          <m:sup>
                            <m:sSub>
                              <m:sSubPr>
                                <m:ctrlPr>
                                  <a:rPr lang="en-US" sz="5600" i="1" dirty="0">
                                    <a:solidFill>
                                      <a:srgbClr val="009900"/>
                                    </a:solidFill>
                                    <a:latin typeface="Cambria Math" panose="02040503050406030204" pitchFamily="18" charset="0"/>
                                    <a:ea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US" sz="5600" i="1" dirty="0">
                                    <a:solidFill>
                                      <a:srgbClr val="009900"/>
                                    </a:solidFill>
                                    <a:latin typeface="Cambria Math"/>
                                    <a:ea typeface="Cambria Math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5600" i="1" dirty="0" smtClean="0">
                                    <a:solidFill>
                                      <a:srgbClr val="009900"/>
                                    </a:solidFill>
                                    <a:latin typeface="Cambria Math"/>
                                    <a:ea typeface="Cambria Math"/>
                                  </a:rPr>
                                  <m:t>𝑖</m:t>
                                </m:r>
                              </m:sub>
                            </m:sSub>
                          </m:sup>
                        </m:sSubSup>
                      </m:e>
                    </m:nary>
                  </m:oMath>
                </a14:m>
                <a:endParaRPr lang="en-US" sz="4200" dirty="0" smtClean="0">
                  <a:latin typeface="Neo Sans Intel" panose="020B0504020202020204" pitchFamily="34" charset="0"/>
                </a:endParaRPr>
              </a:p>
              <a:p>
                <a:pPr marL="1371600" lvl="3" indent="-206375">
                  <a:buNone/>
                </a:pPr>
                <a:r>
                  <a:rPr lang="en-US" sz="4800" dirty="0" smtClean="0">
                    <a:latin typeface="Neo Sans Intel" panose="020B0504020202020204" pitchFamily="34" charset="0"/>
                  </a:rPr>
                  <a:t>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4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4800" i="1">
                            <a:latin typeface="Cambria Math"/>
                          </a:rPr>
                          <m:t>𝑥</m:t>
                        </m:r>
                      </m:e>
                      <m:sub>
                        <m:r>
                          <a:rPr lang="en-US" sz="4800" i="1">
                            <a:latin typeface="Cambria Math"/>
                          </a:rPr>
                          <m:t>𝑖</m:t>
                        </m:r>
                      </m:sub>
                    </m:sSub>
                    <m:r>
                      <a:rPr lang="en-US" sz="4800" i="1">
                        <a:latin typeface="Cambria Math"/>
                      </a:rPr>
                      <m:t>∈{</m:t>
                    </m:r>
                    <m:r>
                      <a:rPr lang="en-US" sz="4800" i="1">
                        <a:latin typeface="Cambria Math"/>
                      </a:rPr>
                      <m:t>0</m:t>
                    </m:r>
                    <m:r>
                      <a:rPr lang="en-US" sz="4800" i="1">
                        <a:latin typeface="Cambria Math"/>
                      </a:rPr>
                      <m:t>,</m:t>
                    </m:r>
                    <m:r>
                      <a:rPr lang="en-US" sz="4800" i="1">
                        <a:latin typeface="Cambria Math"/>
                      </a:rPr>
                      <m:t>1</m:t>
                    </m:r>
                    <m:r>
                      <a:rPr lang="en-US" sz="4800" i="1">
                        <a:latin typeface="Cambria Math"/>
                      </a:rPr>
                      <m:t>} </m:t>
                    </m:r>
                  </m:oMath>
                </a14:m>
                <a:r>
                  <a:rPr lang="en-US" sz="4800" dirty="0" smtClean="0">
                    <a:latin typeface="Neo Sans Intel" panose="020B0504020202020204" pitchFamily="34" charset="0"/>
                  </a:rPr>
                  <a:t>and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sz="48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4800" i="1">
                            <a:latin typeface="Cambria Math"/>
                          </a:rPr>
                          <m:t>𝑖</m:t>
                        </m:r>
                        <m:r>
                          <a:rPr lang="en-US" sz="4800" i="1">
                            <a:latin typeface="Cambria Math"/>
                          </a:rPr>
                          <m:t>=</m:t>
                        </m:r>
                        <m:r>
                          <a:rPr lang="en-US" sz="4800" i="1">
                            <a:latin typeface="Cambria Math"/>
                          </a:rPr>
                          <m:t>1</m:t>
                        </m:r>
                      </m:sub>
                      <m:sup>
                        <m:r>
                          <a:rPr lang="en-US" sz="4800" i="1">
                            <a:latin typeface="Cambria Math"/>
                          </a:rPr>
                          <m:t>𝑘</m:t>
                        </m:r>
                      </m:sup>
                      <m:e>
                        <m:sSub>
                          <m:sSubPr>
                            <m:ctrlPr>
                              <a:rPr lang="en-US" sz="4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4800" i="1">
                                <a:latin typeface="Cambria Math"/>
                              </a:rPr>
                              <m:t>𝑝</m:t>
                            </m:r>
                          </m:e>
                          <m:sub>
                            <m:r>
                              <a:rPr lang="en-US" sz="4800" i="1">
                                <a:latin typeface="Cambria Math"/>
                              </a:rPr>
                              <m:t>𝑖</m:t>
                            </m:r>
                          </m:sub>
                        </m:sSub>
                      </m:e>
                    </m:nary>
                    <m:r>
                      <a:rPr lang="en-US" sz="4800" i="1">
                        <a:latin typeface="Cambria Math"/>
                      </a:rPr>
                      <m:t>=</m:t>
                    </m:r>
                    <m:r>
                      <a:rPr lang="en-US" sz="4800" i="1">
                        <a:latin typeface="Cambria Math"/>
                      </a:rPr>
                      <m:t>1</m:t>
                    </m:r>
                    <m:r>
                      <a:rPr lang="en-US" sz="4800" i="1">
                        <a:latin typeface="Cambria Math"/>
                      </a:rPr>
                      <m:t>,  </m:t>
                    </m:r>
                    <m:sSub>
                      <m:sSubPr>
                        <m:ctrlPr>
                          <a:rPr lang="en-US" sz="4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4800" i="1">
                            <a:latin typeface="Cambria Math"/>
                          </a:rPr>
                          <m:t>𝑝</m:t>
                        </m:r>
                      </m:e>
                      <m:sub>
                        <m:r>
                          <a:rPr lang="en-US" sz="4800" i="1">
                            <a:latin typeface="Cambria Math"/>
                          </a:rPr>
                          <m:t>𝑖</m:t>
                        </m:r>
                      </m:sub>
                    </m:sSub>
                    <m:r>
                      <a:rPr lang="en-US" sz="4800" i="1">
                        <a:latin typeface="Cambria Math"/>
                      </a:rPr>
                      <m:t>∈[</m:t>
                    </m:r>
                    <m:r>
                      <a:rPr lang="en-US" sz="4800" i="1">
                        <a:latin typeface="Cambria Math"/>
                      </a:rPr>
                      <m:t>0</m:t>
                    </m:r>
                    <m:r>
                      <a:rPr lang="en-US" sz="4800" i="1">
                        <a:latin typeface="Cambria Math"/>
                      </a:rPr>
                      <m:t>,</m:t>
                    </m:r>
                    <m:r>
                      <a:rPr lang="en-US" sz="4800" i="1">
                        <a:latin typeface="Cambria Math"/>
                      </a:rPr>
                      <m:t>1</m:t>
                    </m:r>
                    <m:r>
                      <a:rPr lang="en-US" sz="4800" i="1">
                        <a:latin typeface="Cambria Math"/>
                      </a:rPr>
                      <m:t>]</m:t>
                    </m:r>
                  </m:oMath>
                </a14:m>
                <a:endParaRPr lang="en-US" sz="4800" dirty="0" smtClean="0">
                  <a:latin typeface="Neo Sans Intel" panose="020B0504020202020204" pitchFamily="34" charset="0"/>
                </a:endParaRPr>
              </a:p>
              <a:p>
                <a:pPr marL="1188720" lvl="5" indent="0">
                  <a:buFont typeface="Arial" pitchFamily="34" charset="0"/>
                  <a:buNone/>
                </a:pPr>
                <a:endParaRPr lang="en-US" sz="3600" dirty="0" smtClean="0">
                  <a:latin typeface="Neo Sans Intel" panose="020B0504020202020204" pitchFamily="34" charset="0"/>
                </a:endParaRPr>
              </a:p>
              <a:p>
                <a:pPr lvl="1"/>
                <a:r>
                  <a:rPr lang="en-US" sz="6000" dirty="0" smtClean="0">
                    <a:solidFill>
                      <a:srgbClr val="7030A0"/>
                    </a:solidFill>
                    <a:latin typeface="Neo Sans Intel" panose="020B0504020202020204" pitchFamily="34" charset="0"/>
                  </a:rPr>
                  <a:t>Multinomial Distribution</a:t>
                </a:r>
              </a:p>
              <a:p>
                <a:pPr marL="990600" lvl="2" indent="-185738"/>
                <a:r>
                  <a:rPr lang="en-US" sz="5600" dirty="0" smtClean="0">
                    <a:latin typeface="Neo Sans Intel" panose="020B0504020202020204" pitchFamily="34" charset="0"/>
                  </a:rPr>
                  <a:t>Number of  occurrences  of  </a:t>
                </a:r>
                <a:r>
                  <a:rPr lang="en-US" sz="5600" i="1" dirty="0" smtClean="0">
                    <a:latin typeface="Neo Sans Intel" panose="020B0504020202020204" pitchFamily="34" charset="0"/>
                  </a:rPr>
                  <a:t>k</a:t>
                </a:r>
                <a:r>
                  <a:rPr lang="en-US" sz="5600" dirty="0" smtClean="0">
                    <a:latin typeface="Neo Sans Intel" panose="020B0504020202020204" pitchFamily="34" charset="0"/>
                  </a:rPr>
                  <a:t> categories in </a:t>
                </a:r>
                <a:r>
                  <a:rPr lang="en-US" sz="5600" i="1" dirty="0">
                    <a:latin typeface="Neo Sans Intel" panose="020B0504020202020204" pitchFamily="34" charset="0"/>
                  </a:rPr>
                  <a:t>n</a:t>
                </a:r>
                <a:r>
                  <a:rPr lang="en-US" sz="5600" dirty="0">
                    <a:latin typeface="Neo Sans Intel" panose="020B0504020202020204" pitchFamily="34" charset="0"/>
                  </a:rPr>
                  <a:t> </a:t>
                </a:r>
                <a:r>
                  <a:rPr lang="en-US" sz="5600" dirty="0" smtClean="0">
                    <a:latin typeface="Neo Sans Intel" panose="020B0504020202020204" pitchFamily="34" charset="0"/>
                  </a:rPr>
                  <a:t>independent  trials</a:t>
                </a:r>
              </a:p>
              <a:p>
                <a:pPr marL="990600" lvl="2" indent="-185738"/>
                <a14:m>
                  <m:oMath xmlns:m="http://schemas.openxmlformats.org/officeDocument/2006/math">
                    <m:r>
                      <a:rPr lang="en-US" sz="5600" i="1" smtClean="0">
                        <a:solidFill>
                          <a:srgbClr val="009900"/>
                        </a:solidFill>
                        <a:latin typeface="Cambria Math"/>
                      </a:rPr>
                      <m:t>𝑓</m:t>
                    </m:r>
                    <m:d>
                      <m:dPr>
                        <m:ctrlPr>
                          <a:rPr lang="en-US" sz="5600" i="1">
                            <a:solidFill>
                              <a:srgbClr val="0099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5600" i="1" smtClean="0">
                                <a:solidFill>
                                  <a:srgbClr val="0099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5600" i="1" smtClean="0">
                                <a:solidFill>
                                  <a:srgbClr val="009900"/>
                                </a:solidFill>
                                <a:latin typeface="Cambria Math"/>
                              </a:rPr>
                              <m:t>𝑛</m:t>
                            </m:r>
                          </m:e>
                          <m:sub>
                            <m:r>
                              <a:rPr lang="en-US" sz="5600" i="1" smtClean="0">
                                <a:solidFill>
                                  <a:srgbClr val="009900"/>
                                </a:solidFill>
                                <a:latin typeface="Cambria Math"/>
                              </a:rPr>
                              <m:t>1</m:t>
                            </m:r>
                          </m:sub>
                        </m:sSub>
                        <m:r>
                          <a:rPr lang="en-US" sz="5600" i="1" smtClean="0">
                            <a:solidFill>
                              <a:srgbClr val="009900"/>
                            </a:solidFill>
                            <a:latin typeface="Cambria Math"/>
                          </a:rPr>
                          <m:t>,…,</m:t>
                        </m:r>
                        <m:sSub>
                          <m:sSubPr>
                            <m:ctrlPr>
                              <a:rPr lang="en-US" sz="5600" i="1" smtClean="0">
                                <a:solidFill>
                                  <a:srgbClr val="0099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5600" i="1" smtClean="0">
                                <a:solidFill>
                                  <a:srgbClr val="009900"/>
                                </a:solidFill>
                                <a:latin typeface="Cambria Math"/>
                              </a:rPr>
                              <m:t>𝑛</m:t>
                            </m:r>
                          </m:e>
                          <m:sub>
                            <m:r>
                              <a:rPr lang="en-US" sz="5600" i="1" smtClean="0">
                                <a:solidFill>
                                  <a:srgbClr val="009900"/>
                                </a:solidFill>
                                <a:latin typeface="Cambria Math"/>
                              </a:rPr>
                              <m:t>𝑘</m:t>
                            </m:r>
                          </m:sub>
                        </m:sSub>
                        <m:r>
                          <a:rPr lang="en-US" sz="5600" i="1">
                            <a:solidFill>
                              <a:srgbClr val="009900"/>
                            </a:solidFill>
                            <a:latin typeface="Cambria Math"/>
                          </a:rPr>
                          <m:t>;</m:t>
                        </m:r>
                        <m:r>
                          <a:rPr lang="en-US" sz="5600" i="1">
                            <a:solidFill>
                              <a:srgbClr val="009900"/>
                            </a:solidFill>
                            <a:latin typeface="Cambria Math"/>
                          </a:rPr>
                          <m:t>𝑛</m:t>
                        </m:r>
                        <m:r>
                          <a:rPr lang="en-US" sz="5600" i="1">
                            <a:solidFill>
                              <a:srgbClr val="009900"/>
                            </a:solidFill>
                            <a:latin typeface="Cambria Math"/>
                          </a:rPr>
                          <m:t>,</m:t>
                        </m:r>
                        <m:sSub>
                          <m:sSubPr>
                            <m:ctrlPr>
                              <a:rPr lang="en-US" sz="5600" i="1" smtClean="0">
                                <a:solidFill>
                                  <a:srgbClr val="0099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5600" i="1">
                                <a:solidFill>
                                  <a:srgbClr val="009900"/>
                                </a:solidFill>
                                <a:latin typeface="Cambria Math"/>
                              </a:rPr>
                              <m:t>𝑝</m:t>
                            </m:r>
                          </m:e>
                          <m:sub>
                            <m:r>
                              <a:rPr lang="en-US" sz="5600" i="1" smtClean="0">
                                <a:solidFill>
                                  <a:srgbClr val="009900"/>
                                </a:solidFill>
                                <a:latin typeface="Cambria Math"/>
                              </a:rPr>
                              <m:t>1</m:t>
                            </m:r>
                          </m:sub>
                        </m:sSub>
                        <m:r>
                          <a:rPr lang="en-US" sz="5600" i="1" smtClean="0">
                            <a:solidFill>
                              <a:srgbClr val="009900"/>
                            </a:solidFill>
                            <a:latin typeface="Cambria Math"/>
                          </a:rPr>
                          <m:t>,…,</m:t>
                        </m:r>
                        <m:sSub>
                          <m:sSubPr>
                            <m:ctrlPr>
                              <a:rPr lang="en-US" sz="5600" i="1" smtClean="0">
                                <a:solidFill>
                                  <a:srgbClr val="0099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5600" i="1" smtClean="0">
                                <a:solidFill>
                                  <a:srgbClr val="009900"/>
                                </a:solidFill>
                                <a:latin typeface="Cambria Math"/>
                              </a:rPr>
                              <m:t>𝑝</m:t>
                            </m:r>
                          </m:e>
                          <m:sub>
                            <m:r>
                              <a:rPr lang="en-US" sz="5600" i="1" smtClean="0">
                                <a:solidFill>
                                  <a:srgbClr val="009900"/>
                                </a:solidFill>
                                <a:latin typeface="Cambria Math"/>
                              </a:rPr>
                              <m:t>𝑘</m:t>
                            </m:r>
                          </m:sub>
                        </m:sSub>
                      </m:e>
                    </m:d>
                    <m:r>
                      <a:rPr lang="en-US" sz="5600" i="1">
                        <a:solidFill>
                          <a:srgbClr val="009900"/>
                        </a:solidFill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US" sz="5600" i="1" dirty="0" smtClean="0">
                            <a:solidFill>
                              <a:srgbClr val="00990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pt-BR" sz="5600" i="1" dirty="0">
                            <a:solidFill>
                              <a:srgbClr val="009900"/>
                            </a:solidFill>
                            <a:latin typeface="Cambria Math"/>
                          </a:rPr>
                          <m:t>𝑛</m:t>
                        </m:r>
                        <m:r>
                          <a:rPr lang="en-US" sz="5600" i="1" dirty="0" smtClean="0">
                            <a:solidFill>
                              <a:srgbClr val="009900"/>
                            </a:solidFill>
                            <a:latin typeface="Cambria Math"/>
                          </a:rPr>
                          <m:t>!</m:t>
                        </m:r>
                      </m:num>
                      <m:den>
                        <m:sSub>
                          <m:sSubPr>
                            <m:ctrlPr>
                              <a:rPr lang="en-US" sz="5600" i="1" dirty="0" smtClean="0">
                                <a:solidFill>
                                  <a:srgbClr val="0099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5600" i="1" dirty="0" smtClean="0">
                                <a:solidFill>
                                  <a:srgbClr val="009900"/>
                                </a:solidFill>
                                <a:latin typeface="Cambria Math"/>
                              </a:rPr>
                              <m:t>𝑛</m:t>
                            </m:r>
                          </m:e>
                          <m:sub>
                            <m:r>
                              <a:rPr lang="en-US" sz="5600" i="1" dirty="0" smtClean="0">
                                <a:solidFill>
                                  <a:srgbClr val="009900"/>
                                </a:solidFill>
                                <a:latin typeface="Cambria Math"/>
                              </a:rPr>
                              <m:t>1</m:t>
                            </m:r>
                          </m:sub>
                        </m:sSub>
                        <m:r>
                          <a:rPr lang="en-US" sz="5600" i="1" dirty="0" smtClean="0">
                            <a:solidFill>
                              <a:srgbClr val="009900"/>
                            </a:solidFill>
                            <a:latin typeface="Cambria Math"/>
                          </a:rPr>
                          <m:t>!</m:t>
                        </m:r>
                        <m:r>
                          <a:rPr lang="en-US" sz="5600" i="1" dirty="0" smtClean="0">
                            <a:solidFill>
                              <a:srgbClr val="009900"/>
                            </a:solidFill>
                            <a:latin typeface="Cambria Math"/>
                            <a:ea typeface="Cambria Math"/>
                          </a:rPr>
                          <m:t>⋯</m:t>
                        </m:r>
                        <m:sSub>
                          <m:sSubPr>
                            <m:ctrlPr>
                              <a:rPr lang="en-US" sz="5600" i="1" dirty="0" smtClean="0">
                                <a:solidFill>
                                  <a:srgbClr val="009900"/>
                                </a:solidFill>
                                <a:latin typeface="Cambria Math" panose="02040503050406030204" pitchFamily="18" charset="0"/>
                                <a:ea typeface="Cambria Math"/>
                              </a:rPr>
                            </m:ctrlPr>
                          </m:sSubPr>
                          <m:e>
                            <m:r>
                              <a:rPr lang="en-US" sz="5600" i="1" dirty="0" smtClean="0">
                                <a:solidFill>
                                  <a:srgbClr val="009900"/>
                                </a:solidFill>
                                <a:latin typeface="Cambria Math"/>
                                <a:ea typeface="Cambria Math"/>
                              </a:rPr>
                              <m:t>𝑛</m:t>
                            </m:r>
                          </m:e>
                          <m:sub>
                            <m:r>
                              <a:rPr lang="en-US" sz="5600" i="1" dirty="0" smtClean="0">
                                <a:solidFill>
                                  <a:srgbClr val="009900"/>
                                </a:solidFill>
                                <a:latin typeface="Cambria Math"/>
                                <a:ea typeface="Cambria Math"/>
                              </a:rPr>
                              <m:t>𝑘</m:t>
                            </m:r>
                          </m:sub>
                        </m:sSub>
                        <m:r>
                          <a:rPr lang="en-US" sz="5600" i="1" dirty="0" smtClean="0">
                            <a:solidFill>
                              <a:srgbClr val="009900"/>
                            </a:solidFill>
                            <a:latin typeface="Cambria Math"/>
                          </a:rPr>
                          <m:t>!</m:t>
                        </m:r>
                        <m:r>
                          <a:rPr lang="en-US" sz="5600" i="1" dirty="0" smtClean="0">
                            <a:solidFill>
                              <a:srgbClr val="009900"/>
                            </a:solidFill>
                            <a:latin typeface="Cambria Math"/>
                            <a:ea typeface="Cambria Math"/>
                          </a:rPr>
                          <m:t> </m:t>
                        </m:r>
                      </m:den>
                    </m:f>
                    <m:sSubSup>
                      <m:sSubSupPr>
                        <m:ctrlPr>
                          <a:rPr lang="en-US" sz="5600" i="1" dirty="0" smtClean="0">
                            <a:solidFill>
                              <a:srgbClr val="009900"/>
                            </a:solidFill>
                            <a:latin typeface="Cambria Math" panose="02040503050406030204" pitchFamily="18" charset="0"/>
                            <a:ea typeface="Cambria Math"/>
                          </a:rPr>
                        </m:ctrlPr>
                      </m:sSubSupPr>
                      <m:e>
                        <m:r>
                          <a:rPr lang="en-US" sz="5600" i="1" dirty="0">
                            <a:solidFill>
                              <a:srgbClr val="009900"/>
                            </a:solidFill>
                            <a:latin typeface="Cambria Math"/>
                          </a:rPr>
                          <m:t>𝑝</m:t>
                        </m:r>
                      </m:e>
                      <m:sub>
                        <m:r>
                          <a:rPr lang="en-US" sz="5600" i="1" dirty="0" smtClean="0">
                            <a:solidFill>
                              <a:srgbClr val="009900"/>
                            </a:solidFill>
                            <a:latin typeface="Cambria Math"/>
                          </a:rPr>
                          <m:t>1</m:t>
                        </m:r>
                      </m:sub>
                      <m:sup>
                        <m:sSub>
                          <m:sSubPr>
                            <m:ctrlPr>
                              <a:rPr lang="en-US" sz="5600" i="1" dirty="0" smtClean="0">
                                <a:solidFill>
                                  <a:srgbClr val="0099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5600" i="1" dirty="0" smtClean="0">
                                <a:solidFill>
                                  <a:srgbClr val="009900"/>
                                </a:solidFill>
                                <a:latin typeface="Cambria Math"/>
                              </a:rPr>
                              <m:t>𝑛</m:t>
                            </m:r>
                          </m:e>
                          <m:sub>
                            <m:r>
                              <a:rPr lang="en-US" sz="5600" i="1" dirty="0" smtClean="0">
                                <a:solidFill>
                                  <a:srgbClr val="009900"/>
                                </a:solidFill>
                                <a:latin typeface="Cambria Math"/>
                              </a:rPr>
                              <m:t>1</m:t>
                            </m:r>
                          </m:sub>
                        </m:sSub>
                      </m:sup>
                    </m:sSubSup>
                    <m:r>
                      <a:rPr lang="en-US" sz="5600" i="1" dirty="0" smtClean="0">
                        <a:solidFill>
                          <a:srgbClr val="009900"/>
                        </a:solidFill>
                        <a:latin typeface="Cambria Math"/>
                        <a:ea typeface="Cambria Math"/>
                      </a:rPr>
                      <m:t>⋯</m:t>
                    </m:r>
                    <m:sSubSup>
                      <m:sSubSupPr>
                        <m:ctrlPr>
                          <a:rPr lang="en-US" sz="5600" i="1" dirty="0" smtClean="0">
                            <a:solidFill>
                              <a:srgbClr val="009900"/>
                            </a:solidFill>
                            <a:latin typeface="Cambria Math" panose="02040503050406030204" pitchFamily="18" charset="0"/>
                            <a:ea typeface="Cambria Math"/>
                          </a:rPr>
                        </m:ctrlPr>
                      </m:sSubSupPr>
                      <m:e>
                        <m:r>
                          <a:rPr lang="en-US" sz="5600" i="1" dirty="0" smtClean="0">
                            <a:solidFill>
                              <a:srgbClr val="009900"/>
                            </a:solidFill>
                            <a:latin typeface="Cambria Math"/>
                            <a:ea typeface="Cambria Math"/>
                          </a:rPr>
                          <m:t>𝑝</m:t>
                        </m:r>
                      </m:e>
                      <m:sub>
                        <m:r>
                          <a:rPr lang="en-US" sz="5600" i="1" dirty="0" smtClean="0">
                            <a:solidFill>
                              <a:srgbClr val="009900"/>
                            </a:solidFill>
                            <a:latin typeface="Cambria Math"/>
                            <a:ea typeface="Cambria Math"/>
                          </a:rPr>
                          <m:t>𝑘</m:t>
                        </m:r>
                      </m:sub>
                      <m:sup>
                        <m:sSub>
                          <m:sSubPr>
                            <m:ctrlPr>
                              <a:rPr lang="en-US" sz="5600" i="1" dirty="0" smtClean="0">
                                <a:solidFill>
                                  <a:srgbClr val="009900"/>
                                </a:solidFill>
                                <a:latin typeface="Cambria Math" panose="02040503050406030204" pitchFamily="18" charset="0"/>
                                <a:ea typeface="Cambria Math"/>
                              </a:rPr>
                            </m:ctrlPr>
                          </m:sSubPr>
                          <m:e>
                            <m:r>
                              <a:rPr lang="en-US" sz="5600" i="1" dirty="0" smtClean="0">
                                <a:solidFill>
                                  <a:srgbClr val="009900"/>
                                </a:solidFill>
                                <a:latin typeface="Cambria Math"/>
                                <a:ea typeface="Cambria Math"/>
                              </a:rPr>
                              <m:t>𝑛</m:t>
                            </m:r>
                          </m:e>
                          <m:sub>
                            <m:r>
                              <a:rPr lang="en-US" sz="5600" i="1" dirty="0" smtClean="0">
                                <a:solidFill>
                                  <a:srgbClr val="009900"/>
                                </a:solidFill>
                                <a:latin typeface="Cambria Math"/>
                                <a:ea typeface="Cambria Math"/>
                              </a:rPr>
                              <m:t>𝑘</m:t>
                            </m:r>
                          </m:sub>
                        </m:sSub>
                      </m:sup>
                    </m:sSubSup>
                  </m:oMath>
                </a14:m>
                <a:endParaRPr lang="en-US" sz="12800" dirty="0" smtClean="0">
                  <a:solidFill>
                    <a:srgbClr val="009900"/>
                  </a:solidFill>
                  <a:latin typeface="Neo Sans Intel" panose="020B0504020202020204" pitchFamily="34" charset="0"/>
                </a:endParaRPr>
              </a:p>
              <a:p>
                <a:pPr marL="1371600" lvl="3" indent="0">
                  <a:buNone/>
                </a:pPr>
                <a:r>
                  <a:rPr lang="en-US" sz="4800" dirty="0">
                    <a:latin typeface="Neo Sans Intel" panose="020B0504020202020204" pitchFamily="34" charset="0"/>
                  </a:rPr>
                  <a:t>w</a:t>
                </a:r>
                <a:r>
                  <a:rPr lang="en-US" sz="4800" dirty="0" smtClean="0">
                    <a:latin typeface="Neo Sans Intel" panose="020B0504020202020204" pitchFamily="34" charset="0"/>
                  </a:rPr>
                  <a:t>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4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4800" i="1" smtClean="0">
                            <a:latin typeface="Cambria Math"/>
                          </a:rPr>
                          <m:t>𝑛</m:t>
                        </m:r>
                      </m:e>
                      <m:sub>
                        <m:r>
                          <a:rPr lang="en-US" sz="4800" i="1" smtClean="0">
                            <a:latin typeface="Cambria Math"/>
                          </a:rPr>
                          <m:t>𝑖</m:t>
                        </m:r>
                      </m:sub>
                    </m:sSub>
                    <m:r>
                      <a:rPr lang="en-US" sz="4800" i="1" smtClean="0">
                        <a:latin typeface="Cambria Math"/>
                      </a:rPr>
                      <m:t>∈</m:t>
                    </m:r>
                    <m:r>
                      <a:rPr lang="en-US" sz="4800" i="1" smtClean="0">
                        <a:latin typeface="Cambria Math"/>
                        <a:ea typeface="Cambria Math"/>
                      </a:rPr>
                      <m:t>ℕ</m:t>
                    </m:r>
                    <m:r>
                      <a:rPr lang="en-US" sz="4800" i="1" smtClean="0">
                        <a:latin typeface="Cambria Math"/>
                        <a:ea typeface="Cambria Math"/>
                      </a:rPr>
                      <m:t>,</m:t>
                    </m:r>
                    <m:nary>
                      <m:naryPr>
                        <m:chr m:val="∑"/>
                        <m:ctrlPr>
                          <a:rPr lang="en-US" sz="48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4800" i="1">
                            <a:latin typeface="Cambria Math"/>
                          </a:rPr>
                          <m:t>𝑖</m:t>
                        </m:r>
                        <m:r>
                          <a:rPr lang="en-US" sz="4800" i="1">
                            <a:latin typeface="Cambria Math"/>
                          </a:rPr>
                          <m:t>=</m:t>
                        </m:r>
                        <m:r>
                          <a:rPr lang="en-US" sz="4800" i="1">
                            <a:latin typeface="Cambria Math"/>
                          </a:rPr>
                          <m:t>1</m:t>
                        </m:r>
                      </m:sub>
                      <m:sup>
                        <m:r>
                          <a:rPr lang="en-US" sz="4800" i="1">
                            <a:latin typeface="Cambria Math"/>
                          </a:rPr>
                          <m:t>𝑘</m:t>
                        </m:r>
                      </m:sup>
                      <m:e>
                        <m:sSub>
                          <m:sSubPr>
                            <m:ctrlPr>
                              <a:rPr lang="en-US" sz="4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4800" i="1">
                                <a:latin typeface="Cambria Math"/>
                              </a:rPr>
                              <m:t>𝑛</m:t>
                            </m:r>
                          </m:e>
                          <m:sub>
                            <m:r>
                              <a:rPr lang="en-US" sz="4800" i="1">
                                <a:latin typeface="Cambria Math"/>
                              </a:rPr>
                              <m:t>𝑖</m:t>
                            </m:r>
                          </m:sub>
                        </m:sSub>
                        <m:r>
                          <a:rPr lang="en-US" sz="4800" i="1">
                            <a:latin typeface="Cambria Math"/>
                          </a:rPr>
                          <m:t>=</m:t>
                        </m:r>
                        <m:r>
                          <a:rPr lang="en-US" sz="4800" i="1">
                            <a:latin typeface="Cambria Math"/>
                          </a:rPr>
                          <m:t>𝑛</m:t>
                        </m:r>
                      </m:e>
                    </m:nary>
                  </m:oMath>
                </a14:m>
                <a:endParaRPr lang="en-US" sz="5600" i="1" dirty="0" smtClean="0">
                  <a:latin typeface="Neo Sans Intel" panose="020B0504020202020204" pitchFamily="34" charset="0"/>
                </a:endParaRPr>
              </a:p>
            </p:txBody>
          </p:sp>
        </mc:Choice>
        <mc:Fallback xmlns="">
          <p:sp>
            <p:nvSpPr>
              <p:cNvPr id="17" name="Content Placeholder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400" y="3504000"/>
                <a:ext cx="4298950" cy="2744400"/>
              </a:xfrm>
              <a:prstGeom prst="rect">
                <a:avLst/>
              </a:prstGeom>
              <a:blipFill rotWithShape="0">
                <a:blip r:embed="rId8"/>
                <a:stretch>
                  <a:fillRect l="-849" t="-3097" b="-17035"/>
                </a:stretch>
              </a:blipFill>
              <a:ln>
                <a:solidFill>
                  <a:schemeClr val="accent1">
                    <a:shade val="50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7468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62490" y="76200"/>
            <a:ext cx="7619020" cy="648072"/>
          </a:xfrm>
        </p:spPr>
        <p:txBody>
          <a:bodyPr>
            <a:normAutofit/>
          </a:bodyPr>
          <a:lstStyle/>
          <a:p>
            <a:r>
              <a:rPr lang="en-US" dirty="0">
                <a:cs typeface="Narkisim" panose="020E0502050101010101" pitchFamily="34" charset="-79"/>
              </a:rPr>
              <a:t>Testing the data distribution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724272"/>
            <a:ext cx="8001000" cy="5219328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None/>
            </a:pPr>
            <a:r>
              <a:rPr lang="en-US" sz="2400" u="sng" dirty="0" smtClean="0">
                <a:latin typeface="Neo Sans Intel" panose="020B0504020202020204" pitchFamily="34" charset="0"/>
              </a:rPr>
              <a:t>Parametric </a:t>
            </a:r>
            <a:r>
              <a:rPr lang="en-US" sz="2400" u="sng" dirty="0">
                <a:latin typeface="Neo Sans Intel" panose="020B0504020202020204" pitchFamily="34" charset="0"/>
              </a:rPr>
              <a:t>Hypothesis </a:t>
            </a:r>
            <a:r>
              <a:rPr lang="en-US" sz="2400" u="sng" dirty="0" smtClean="0">
                <a:latin typeface="Neo Sans Intel" panose="020B0504020202020204" pitchFamily="34" charset="0"/>
              </a:rPr>
              <a:t>and general test</a:t>
            </a:r>
            <a:endParaRPr lang="en-US" sz="2400" u="sng" dirty="0">
              <a:latin typeface="Neo Sans Intel" panose="020B0504020202020204" pitchFamily="34" charset="0"/>
            </a:endParaRPr>
          </a:p>
          <a:p>
            <a:pPr>
              <a:lnSpc>
                <a:spcPct val="160000"/>
              </a:lnSpc>
              <a:spcBef>
                <a:spcPts val="376"/>
              </a:spcBef>
            </a:pPr>
            <a:r>
              <a:rPr lang="en-US" sz="2400" dirty="0" smtClean="0">
                <a:latin typeface="Neo Sans Intel" panose="020B0504020202020204" pitchFamily="34" charset="0"/>
              </a:rPr>
              <a:t>Statistical tests to check the mean/variance</a:t>
            </a:r>
          </a:p>
          <a:p>
            <a:pPr>
              <a:lnSpc>
                <a:spcPct val="160000"/>
              </a:lnSpc>
              <a:spcBef>
                <a:spcPts val="376"/>
              </a:spcBef>
            </a:pPr>
            <a:r>
              <a:rPr lang="en-US" sz="2400" dirty="0" smtClean="0">
                <a:latin typeface="Neo Sans Intel" panose="020B0504020202020204" pitchFamily="34" charset="0"/>
              </a:rPr>
              <a:t>Q-Q plot</a:t>
            </a:r>
          </a:p>
          <a:p>
            <a:pPr>
              <a:lnSpc>
                <a:spcPct val="160000"/>
              </a:lnSpc>
              <a:spcBef>
                <a:spcPts val="376"/>
              </a:spcBef>
            </a:pPr>
            <a:endParaRPr lang="en-US" sz="2400" dirty="0" smtClean="0">
              <a:latin typeface="Neo Sans Intel" panose="020B0504020202020204" pitchFamily="34" charset="0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sz="2400" u="sng" dirty="0">
                <a:latin typeface="Neo Sans Intel" panose="020B0504020202020204" pitchFamily="34" charset="0"/>
              </a:rPr>
              <a:t>Testing a </a:t>
            </a:r>
            <a:r>
              <a:rPr lang="en-US" sz="2400" u="sng" dirty="0" smtClean="0">
                <a:latin typeface="Neo Sans Intel" panose="020B0504020202020204" pitchFamily="34" charset="0"/>
              </a:rPr>
              <a:t>general distributions </a:t>
            </a:r>
            <a:endParaRPr lang="en-US" sz="2400" u="sng" dirty="0">
              <a:latin typeface="Neo Sans Intel" panose="020B0504020202020204" pitchFamily="34" charset="0"/>
            </a:endParaRPr>
          </a:p>
          <a:p>
            <a:pPr>
              <a:lnSpc>
                <a:spcPct val="160000"/>
              </a:lnSpc>
              <a:spcBef>
                <a:spcPts val="376"/>
              </a:spcBef>
            </a:pPr>
            <a:r>
              <a:rPr lang="en-US" sz="2400" dirty="0">
                <a:latin typeface="Neo Sans Intel" panose="020B0504020202020204" pitchFamily="34" charset="0"/>
              </a:rPr>
              <a:t>Shapiro's test for normality</a:t>
            </a:r>
          </a:p>
          <a:p>
            <a:pPr>
              <a:lnSpc>
                <a:spcPct val="160000"/>
              </a:lnSpc>
            </a:pPr>
            <a:r>
              <a:rPr lang="en-US" sz="2400" dirty="0" smtClean="0">
                <a:latin typeface="Neo Sans Intel" panose="020B0504020202020204" pitchFamily="34" charset="0"/>
              </a:rPr>
              <a:t>Kolmogorov–Smirnov </a:t>
            </a:r>
            <a:r>
              <a:rPr lang="en-US" sz="2400" dirty="0">
                <a:latin typeface="Neo Sans Intel" panose="020B0504020202020204" pitchFamily="34" charset="0"/>
              </a:rPr>
              <a:t>test</a:t>
            </a:r>
          </a:p>
          <a:p>
            <a:pPr>
              <a:lnSpc>
                <a:spcPct val="160000"/>
              </a:lnSpc>
            </a:pPr>
            <a:r>
              <a:rPr lang="en-US" sz="2400" dirty="0" err="1">
                <a:latin typeface="Neo Sans Intel" panose="020B0504020202020204" pitchFamily="34" charset="0"/>
              </a:rPr>
              <a:t>Cramér</a:t>
            </a:r>
            <a:r>
              <a:rPr lang="en-US" sz="2400" dirty="0">
                <a:latin typeface="Neo Sans Intel" panose="020B0504020202020204" pitchFamily="34" charset="0"/>
              </a:rPr>
              <a:t>–von </a:t>
            </a:r>
            <a:r>
              <a:rPr lang="en-US" sz="2400" dirty="0" err="1">
                <a:latin typeface="Neo Sans Intel" panose="020B0504020202020204" pitchFamily="34" charset="0"/>
              </a:rPr>
              <a:t>Mises</a:t>
            </a:r>
            <a:r>
              <a:rPr lang="en-US" sz="2400" dirty="0">
                <a:latin typeface="Neo Sans Intel" panose="020B0504020202020204" pitchFamily="34" charset="0"/>
              </a:rPr>
              <a:t> </a:t>
            </a:r>
            <a:r>
              <a:rPr lang="en-US" sz="2400" dirty="0" smtClean="0">
                <a:latin typeface="Neo Sans Intel" panose="020B0504020202020204" pitchFamily="34" charset="0"/>
              </a:rPr>
              <a:t>criterion</a:t>
            </a:r>
          </a:p>
          <a:p>
            <a:pPr>
              <a:lnSpc>
                <a:spcPct val="160000"/>
              </a:lnSpc>
            </a:pPr>
            <a:r>
              <a:rPr lang="en-US" sz="2400" dirty="0">
                <a:latin typeface="Neo Sans Intel" panose="020B0504020202020204" pitchFamily="34" charset="0"/>
              </a:rPr>
              <a:t>Anderson–Darling test</a:t>
            </a:r>
          </a:p>
          <a:p>
            <a:pPr>
              <a:lnSpc>
                <a:spcPct val="110000"/>
              </a:lnSpc>
            </a:pPr>
            <a:endParaRPr lang="en-US" sz="2400" dirty="0">
              <a:latin typeface="Neo Sans Intel" panose="020B0504020202020204" pitchFamily="34" charset="0"/>
            </a:endParaRPr>
          </a:p>
          <a:p>
            <a:pPr marL="0" indent="0">
              <a:lnSpc>
                <a:spcPct val="110000"/>
              </a:lnSpc>
              <a:buFont typeface="Arial" pitchFamily="34" charset="0"/>
              <a:buNone/>
            </a:pPr>
            <a:endParaRPr lang="en-US" sz="2400" u="sng" dirty="0" smtClean="0">
              <a:solidFill>
                <a:schemeClr val="accent1"/>
              </a:solidFill>
              <a:latin typeface="Neo Sans Intel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6483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62490" y="76200"/>
            <a:ext cx="7619020" cy="648072"/>
          </a:xfrm>
        </p:spPr>
        <p:txBody>
          <a:bodyPr>
            <a:normAutofit/>
          </a:bodyPr>
          <a:lstStyle/>
          <a:p>
            <a:r>
              <a:rPr lang="en-US" dirty="0">
                <a:cs typeface="Narkisim" panose="020E0502050101010101" pitchFamily="34" charset="-79"/>
              </a:rPr>
              <a:t>Testing the data distribution</a:t>
            </a:r>
          </a:p>
        </p:txBody>
      </p:sp>
      <p:graphicFrame>
        <p:nvGraphicFramePr>
          <p:cNvPr id="6" name="Group 50"/>
          <p:cNvGraphicFramePr>
            <a:graphicFrameLocks noGrp="1"/>
          </p:cNvGraphicFramePr>
          <p:nvPr>
            <p:ph idx="1"/>
            <p:extLst/>
          </p:nvPr>
        </p:nvGraphicFramePr>
        <p:xfrm>
          <a:off x="454098" y="990600"/>
          <a:ext cx="7920038" cy="4072256"/>
        </p:xfrm>
        <a:graphic>
          <a:graphicData uri="http://schemas.openxmlformats.org/drawingml/2006/table">
            <a:tbl>
              <a:tblPr/>
              <a:tblGrid>
                <a:gridCol w="1979613"/>
                <a:gridCol w="1981200"/>
                <a:gridCol w="1979612"/>
                <a:gridCol w="1979613"/>
              </a:tblGrid>
              <a:tr h="5524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Data comparisons you are making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Data are normally distributed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Data are not normally-distributed, or are ranks or scores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Data are Binomial (Possess 2 possible values)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079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Compare one set of data to a hypothetical value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One-sample t-test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Wilcoxon test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ymbol" pitchFamily="18" charset="2"/>
                          <a:cs typeface="Arial" charset="0"/>
                          <a:sym typeface="Symbol" pitchFamily="18" charset="2"/>
                        </a:rPr>
                        <a:t></a:t>
                      </a:r>
                      <a:r>
                        <a:rPr kumimoji="0" lang="en-US" sz="1000" b="0" i="0" u="none" strike="noStrike" cap="none" normalizeH="0" baseline="30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  <a:sym typeface="Symbol" pitchFamily="18" charset="2"/>
                        </a:rPr>
                        <a:t>2</a:t>
                      </a:r>
                      <a:r>
                        <a:rPr kumimoji="0" lang="en-US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 test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524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Compare two sets of independently-collected (unpaired) data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Unpaired t-test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Mann-Whitney test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ymbol" pitchFamily="18" charset="2"/>
                          <a:cs typeface="Arial" charset="0"/>
                          <a:sym typeface="Symbol" pitchFamily="18" charset="2"/>
                        </a:rPr>
                        <a:t></a:t>
                      </a:r>
                      <a:r>
                        <a:rPr kumimoji="0" lang="en-US" sz="1000" b="0" i="0" u="none" strike="noStrike" cap="none" normalizeH="0" baseline="30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  <a:sym typeface="Symbol" pitchFamily="18" charset="2"/>
                        </a:rPr>
                        <a:t>2</a:t>
                      </a:r>
                      <a:r>
                        <a:rPr kumimoji="0" lang="en-US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 test or Fisher test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524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Compare two sets of data from the same subjects under different circumstances (paired)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Paired t-test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Wilcoxon test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kumimoji="0" 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McNemar’s test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079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Compare three or more sets of data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One-way ANOVA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Kruskal-Wallis test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ymbol" pitchFamily="18" charset="2"/>
                          <a:cs typeface="Arial" charset="0"/>
                          <a:sym typeface="Symbol" pitchFamily="18" charset="2"/>
                        </a:rPr>
                        <a:t></a:t>
                      </a:r>
                      <a:r>
                        <a:rPr kumimoji="0" lang="en-US" sz="1000" b="0" i="0" u="none" strike="noStrike" cap="none" normalizeH="0" baseline="30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  <a:sym typeface="Symbol" pitchFamily="18" charset="2"/>
                        </a:rPr>
                        <a:t>2</a:t>
                      </a:r>
                      <a:r>
                        <a:rPr kumimoji="0" lang="en-US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 test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064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Look for a relationship between two variables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Pearson Correlation coefficient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Spearman correlation coefficient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Contingency Correlation coefficients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524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Look for a linear relationship between two variables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Linear regression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Nonparametric linear regression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Simple logistic regression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524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Look for a non-linear relationship between two variables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Non-linear regression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Nonparametric non-linear regression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kumimoji="0" 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7" name="Content Placeholder 2"/>
          <p:cNvSpPr txBox="1">
            <a:spLocks/>
          </p:cNvSpPr>
          <p:nvPr/>
        </p:nvSpPr>
        <p:spPr>
          <a:xfrm>
            <a:off x="365762" y="5257800"/>
            <a:ext cx="8001000" cy="521932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60000"/>
              </a:lnSpc>
              <a:buNone/>
            </a:pPr>
            <a:r>
              <a:rPr lang="en-US" sz="2400" dirty="0" smtClean="0">
                <a:latin typeface="Neo Sans Intel" panose="020B0504020202020204" pitchFamily="34" charset="0"/>
              </a:rPr>
              <a:t>Let’s see some examples how to run these tests</a:t>
            </a:r>
            <a:endParaRPr lang="en-US" sz="2400" dirty="0">
              <a:latin typeface="Neo Sans Intel" panose="020B0504020202020204" pitchFamily="34" charset="0"/>
            </a:endParaRPr>
          </a:p>
          <a:p>
            <a:pPr>
              <a:lnSpc>
                <a:spcPct val="110000"/>
              </a:lnSpc>
            </a:pPr>
            <a:endParaRPr lang="en-US" sz="2400" dirty="0">
              <a:latin typeface="Neo Sans Intel" panose="020B0504020202020204" pitchFamily="34" charset="0"/>
            </a:endParaRPr>
          </a:p>
          <a:p>
            <a:pPr marL="0" indent="0">
              <a:lnSpc>
                <a:spcPct val="110000"/>
              </a:lnSpc>
              <a:buFont typeface="Arial" pitchFamily="34" charset="0"/>
              <a:buNone/>
            </a:pPr>
            <a:endParaRPr lang="en-US" sz="2400" u="sng" dirty="0" smtClean="0">
              <a:solidFill>
                <a:schemeClr val="accent1"/>
              </a:solidFill>
              <a:latin typeface="Neo Sans Intel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9982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3508" y="609600"/>
            <a:ext cx="8856984" cy="4896544"/>
          </a:xfrm>
        </p:spPr>
        <p:txBody>
          <a:bodyPr/>
          <a:lstStyle/>
          <a:p>
            <a:r>
              <a:rPr lang="en-US" sz="2000" dirty="0">
                <a:latin typeface="Neo Sans Intel" panose="020B0504020202020204" pitchFamily="34" charset="0"/>
              </a:rPr>
              <a:t>A</a:t>
            </a:r>
            <a:r>
              <a:rPr lang="en-US" sz="2000" dirty="0" smtClean="0">
                <a:latin typeface="Neo Sans Intel" panose="020B0504020202020204" pitchFamily="34" charset="0"/>
              </a:rPr>
              <a:t> </a:t>
            </a:r>
            <a:r>
              <a:rPr lang="en-US" sz="2000" dirty="0">
                <a:latin typeface="Neo Sans Intel" panose="020B0504020202020204" pitchFamily="34" charset="0"/>
              </a:rPr>
              <a:t>plot of the quantiles of the first data set against the quantiles of the second data </a:t>
            </a:r>
            <a:r>
              <a:rPr lang="en-US" sz="2000" dirty="0" smtClean="0">
                <a:latin typeface="Neo Sans Intel" panose="020B0504020202020204" pitchFamily="34" charset="0"/>
              </a:rPr>
              <a:t>set</a:t>
            </a:r>
          </a:p>
          <a:p>
            <a:r>
              <a:rPr lang="en-US" sz="2000" dirty="0" smtClean="0">
                <a:latin typeface="Neo Sans Intel" panose="020B0504020202020204" pitchFamily="34" charset="0"/>
              </a:rPr>
              <a:t>Data sets sizes don’t have to be equal</a:t>
            </a:r>
          </a:p>
          <a:p>
            <a:r>
              <a:rPr lang="en-US" sz="2000" dirty="0">
                <a:latin typeface="Neo Sans Intel" panose="020B0504020202020204" pitchFamily="34" charset="0"/>
              </a:rPr>
              <a:t>The </a:t>
            </a:r>
            <a:r>
              <a:rPr lang="en-US" sz="2000" b="1" dirty="0">
                <a:latin typeface="Neo Sans Intel" panose="020B0504020202020204" pitchFamily="34" charset="0"/>
              </a:rPr>
              <a:t>greater</a:t>
            </a:r>
            <a:r>
              <a:rPr lang="en-US" sz="2000" dirty="0">
                <a:latin typeface="Neo Sans Intel" panose="020B0504020202020204" pitchFamily="34" charset="0"/>
              </a:rPr>
              <a:t> the departure from </a:t>
            </a:r>
            <a:r>
              <a:rPr lang="en-US" sz="2000" dirty="0" smtClean="0">
                <a:latin typeface="Neo Sans Intel" panose="020B0504020202020204" pitchFamily="34" charset="0"/>
              </a:rPr>
              <a:t>the 45 deg. reference </a:t>
            </a:r>
            <a:r>
              <a:rPr lang="en-US" sz="2000" dirty="0">
                <a:latin typeface="Neo Sans Intel" panose="020B0504020202020204" pitchFamily="34" charset="0"/>
              </a:rPr>
              <a:t>line, the </a:t>
            </a:r>
            <a:r>
              <a:rPr lang="en-US" sz="2000" b="1" dirty="0">
                <a:latin typeface="Neo Sans Intel" panose="020B0504020202020204" pitchFamily="34" charset="0"/>
              </a:rPr>
              <a:t>greater</a:t>
            </a:r>
            <a:r>
              <a:rPr lang="en-US" sz="2000" dirty="0">
                <a:latin typeface="Neo Sans Intel" panose="020B0504020202020204" pitchFamily="34" charset="0"/>
              </a:rPr>
              <a:t> the evidence for the conclusion that the two data sets have come from populations with </a:t>
            </a:r>
            <a:r>
              <a:rPr lang="en-US" sz="2000" b="1" dirty="0">
                <a:latin typeface="Neo Sans Intel" panose="020B0504020202020204" pitchFamily="34" charset="0"/>
              </a:rPr>
              <a:t>different</a:t>
            </a:r>
            <a:r>
              <a:rPr lang="en-US" sz="2000" dirty="0">
                <a:latin typeface="Neo Sans Intel" panose="020B0504020202020204" pitchFamily="34" charset="0"/>
              </a:rPr>
              <a:t> distributions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762490" y="0"/>
            <a:ext cx="7619020" cy="648072"/>
          </a:xfrm>
        </p:spPr>
        <p:txBody>
          <a:bodyPr>
            <a:normAutofit/>
          </a:bodyPr>
          <a:lstStyle/>
          <a:p>
            <a:r>
              <a:rPr lang="en-US" dirty="0">
                <a:cs typeface="Narkisim" panose="020E0502050101010101" pitchFamily="34" charset="-79"/>
              </a:rPr>
              <a:t>Q-Q plot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1" t="3399" r="3124" b="3246"/>
          <a:stretch/>
        </p:blipFill>
        <p:spPr>
          <a:xfrm>
            <a:off x="317563" y="2741648"/>
            <a:ext cx="2410808" cy="1601751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t="4651" r="3174" b="2325"/>
          <a:stretch/>
        </p:blipFill>
        <p:spPr>
          <a:xfrm>
            <a:off x="3350665" y="2741647"/>
            <a:ext cx="2442669" cy="1601751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/>
          <a:srcRect t="3626" r="3333" b="3304"/>
          <a:stretch/>
        </p:blipFill>
        <p:spPr>
          <a:xfrm>
            <a:off x="317563" y="4466716"/>
            <a:ext cx="2413027" cy="1601751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6"/>
          <a:srcRect t="3535" r="3120" b="2402"/>
          <a:stretch/>
        </p:blipFill>
        <p:spPr>
          <a:xfrm>
            <a:off x="3380362" y="4481534"/>
            <a:ext cx="2384397" cy="1596110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7"/>
          <a:srcRect t="3113" r="3273" b="2824"/>
          <a:stretch/>
        </p:blipFill>
        <p:spPr>
          <a:xfrm>
            <a:off x="6385956" y="3613822"/>
            <a:ext cx="2380610" cy="1596110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69025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3508" y="609600"/>
            <a:ext cx="8856984" cy="4896544"/>
          </a:xfrm>
        </p:spPr>
        <p:txBody>
          <a:bodyPr/>
          <a:lstStyle/>
          <a:p>
            <a:r>
              <a:rPr lang="en-US" sz="2000" dirty="0">
                <a:latin typeface="Neo Sans Intel" panose="020B0504020202020204" pitchFamily="34" charset="0"/>
              </a:rPr>
              <a:t>A </a:t>
            </a:r>
            <a:r>
              <a:rPr lang="en-US" sz="2000" dirty="0" smtClean="0">
                <a:latin typeface="Neo Sans Intel" panose="020B0504020202020204" pitchFamily="34" charset="0"/>
              </a:rPr>
              <a:t>non-parametric test</a:t>
            </a:r>
            <a:r>
              <a:rPr lang="en-US" sz="2000" dirty="0">
                <a:latin typeface="Neo Sans Intel" panose="020B0504020202020204" pitchFamily="34" charset="0"/>
              </a:rPr>
              <a:t> for the </a:t>
            </a:r>
            <a:r>
              <a:rPr lang="en-US" sz="2000" b="1" dirty="0">
                <a:latin typeface="Neo Sans Intel" panose="020B0504020202020204" pitchFamily="34" charset="0"/>
              </a:rPr>
              <a:t>equality</a:t>
            </a:r>
            <a:r>
              <a:rPr lang="en-US" sz="2000" dirty="0">
                <a:latin typeface="Neo Sans Intel" panose="020B0504020202020204" pitchFamily="34" charset="0"/>
              </a:rPr>
              <a:t> of continuous, one-dimensional </a:t>
            </a:r>
            <a:r>
              <a:rPr lang="en-US" sz="2000" dirty="0" smtClean="0">
                <a:latin typeface="Neo Sans Intel" panose="020B0504020202020204" pitchFamily="34" charset="0"/>
              </a:rPr>
              <a:t>probability distribution</a:t>
            </a:r>
          </a:p>
          <a:p>
            <a:r>
              <a:rPr lang="en-US" sz="2000" dirty="0" smtClean="0">
                <a:latin typeface="Neo Sans Intel" panose="020B0504020202020204" pitchFamily="34" charset="0"/>
              </a:rPr>
              <a:t>Can be applied to test a dataset distribution against a </a:t>
            </a:r>
            <a:r>
              <a:rPr lang="en-US" sz="2000" b="1" dirty="0" smtClean="0">
                <a:latin typeface="Neo Sans Intel" panose="020B0504020202020204" pitchFamily="34" charset="0"/>
              </a:rPr>
              <a:t>known distribution </a:t>
            </a:r>
            <a:r>
              <a:rPr lang="en-US" sz="2000" dirty="0" smtClean="0">
                <a:latin typeface="Neo Sans Intel" panose="020B0504020202020204" pitchFamily="34" charset="0"/>
              </a:rPr>
              <a:t>OR against </a:t>
            </a:r>
            <a:r>
              <a:rPr lang="en-US" sz="2000" b="1" dirty="0" smtClean="0">
                <a:latin typeface="Neo Sans Intel" panose="020B0504020202020204" pitchFamily="34" charset="0"/>
              </a:rPr>
              <a:t>another dataset distribution</a:t>
            </a:r>
          </a:p>
          <a:p>
            <a:pPr marL="0" indent="0">
              <a:buNone/>
            </a:pPr>
            <a:endParaRPr lang="en-US" sz="2000" dirty="0" smtClean="0">
              <a:latin typeface="Neo Sans Intel" panose="020B0504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sz="2000" dirty="0" smtClean="0">
              <a:latin typeface="Neo Sans Intel" panose="020B0504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sz="2000" dirty="0" smtClean="0">
              <a:latin typeface="Neo Sans Intel" panose="020B0504020202020204" pitchFamily="34" charset="0"/>
            </a:endParaRPr>
          </a:p>
          <a:p>
            <a:r>
              <a:rPr lang="en-US" sz="2000" dirty="0" smtClean="0">
                <a:latin typeface="Neo Sans Intel" panose="020B0504020202020204" pitchFamily="34" charset="0"/>
              </a:rPr>
              <a:t>The K-S statistics is defined as:</a:t>
            </a:r>
          </a:p>
          <a:p>
            <a:r>
              <a:rPr lang="en-US" sz="2000" dirty="0" smtClean="0">
                <a:latin typeface="Neo Sans Intel" panose="020B0504020202020204" pitchFamily="34" charset="0"/>
              </a:rPr>
              <a:t>Let’s have an example in R </a:t>
            </a:r>
          </a:p>
          <a:p>
            <a:pPr marL="0" indent="0">
              <a:buNone/>
            </a:pPr>
            <a:r>
              <a:rPr lang="en-US" sz="2000" dirty="0" smtClean="0">
                <a:latin typeface="Neo Sans Intel" panose="020B0504020202020204" pitchFamily="34" charset="0"/>
              </a:rPr>
              <a:t> </a:t>
            </a:r>
            <a:endParaRPr lang="en-US" sz="2000" dirty="0">
              <a:latin typeface="Neo Sans Intel" panose="020B0504020202020204" pitchFamily="34" charset="0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762490" y="0"/>
            <a:ext cx="7619020" cy="648072"/>
          </a:xfrm>
        </p:spPr>
        <p:txBody>
          <a:bodyPr>
            <a:normAutofit/>
          </a:bodyPr>
          <a:lstStyle/>
          <a:p>
            <a:r>
              <a:rPr lang="en-US" dirty="0">
                <a:cs typeface="Narkisim" panose="020E0502050101010101" pitchFamily="34" charset="-79"/>
              </a:rPr>
              <a:t>Kolmogorov–Smirnov test</a:t>
            </a:r>
          </a:p>
        </p:txBody>
      </p:sp>
      <p:pic>
        <p:nvPicPr>
          <p:cNvPr id="2052" name="Picture 4" descr="D_n= \sup_x |F_n(x)-F(x)|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96" t="-13703" r="-2623" b="-14210"/>
          <a:stretch/>
        </p:blipFill>
        <p:spPr bwMode="auto">
          <a:xfrm>
            <a:off x="4229100" y="3333403"/>
            <a:ext cx="3047999" cy="533400"/>
          </a:xfrm>
          <a:prstGeom prst="rect">
            <a:avLst/>
          </a:prstGeom>
          <a:ln w="28575" cap="sq">
            <a:solidFill>
              <a:srgbClr val="FF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3262093"/>
              </p:ext>
            </p:extLst>
          </p:nvPr>
        </p:nvGraphicFramePr>
        <p:xfrm>
          <a:off x="457200" y="2080607"/>
          <a:ext cx="5295900" cy="1005840"/>
        </p:xfrm>
        <a:graphic>
          <a:graphicData uri="http://schemas.openxmlformats.org/drawingml/2006/table">
            <a:tbl>
              <a:tblPr/>
              <a:tblGrid>
                <a:gridCol w="609600"/>
                <a:gridCol w="4686300"/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latin typeface="Neo Sans Intel" panose="020B0504020202020204" pitchFamily="34" charset="0"/>
                        </a:rPr>
                        <a:t>H</a:t>
                      </a:r>
                      <a:r>
                        <a:rPr lang="en-US" baseline="-25000" dirty="0">
                          <a:latin typeface="Neo Sans Intel" panose="020B0504020202020204" pitchFamily="34" charset="0"/>
                        </a:rPr>
                        <a:t>0</a:t>
                      </a:r>
                      <a:r>
                        <a:rPr lang="en-US" dirty="0">
                          <a:latin typeface="Neo Sans Intel" panose="020B0504020202020204" pitchFamily="34" charset="0"/>
                        </a:rPr>
                        <a:t>: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Neo Sans Intel" panose="020B0504020202020204" pitchFamily="34" charset="0"/>
                        </a:rPr>
                        <a:t>The</a:t>
                      </a:r>
                      <a:r>
                        <a:rPr lang="en-US" baseline="0" dirty="0" smtClean="0">
                          <a:latin typeface="Neo Sans Intel" panose="020B0504020202020204" pitchFamily="34" charset="0"/>
                        </a:rPr>
                        <a:t> </a:t>
                      </a:r>
                      <a:r>
                        <a:rPr lang="en-US" dirty="0" smtClean="0">
                          <a:latin typeface="Neo Sans Intel" panose="020B0504020202020204" pitchFamily="34" charset="0"/>
                        </a:rPr>
                        <a:t>data </a:t>
                      </a:r>
                      <a:r>
                        <a:rPr lang="en-US" dirty="0">
                          <a:latin typeface="Neo Sans Intel" panose="020B0504020202020204" pitchFamily="34" charset="0"/>
                        </a:rPr>
                        <a:t>follow a specified distribution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Neo Sans Intel" panose="020B0504020202020204" pitchFamily="34" charset="0"/>
                        </a:rPr>
                        <a:t>H</a:t>
                      </a:r>
                      <a:r>
                        <a:rPr lang="en-US" baseline="-25000" dirty="0" smtClean="0">
                          <a:latin typeface="Neo Sans Intel" panose="020B0504020202020204" pitchFamily="34" charset="0"/>
                        </a:rPr>
                        <a:t>1</a:t>
                      </a:r>
                      <a:r>
                        <a:rPr lang="en-US" dirty="0" smtClean="0">
                          <a:latin typeface="Neo Sans Intel" panose="020B0504020202020204" pitchFamily="34" charset="0"/>
                        </a:rPr>
                        <a:t>:</a:t>
                      </a:r>
                      <a:endParaRPr lang="en-US" dirty="0">
                        <a:latin typeface="Neo Sans Intel" panose="020B050402020202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Neo Sans Intel" panose="020B0504020202020204" pitchFamily="34" charset="0"/>
                        </a:rPr>
                        <a:t>The data </a:t>
                      </a:r>
                      <a:r>
                        <a:rPr lang="en-US" dirty="0" smtClean="0">
                          <a:latin typeface="Neo Sans Intel" panose="020B0504020202020204" pitchFamily="34" charset="0"/>
                        </a:rPr>
                        <a:t>does </a:t>
                      </a:r>
                      <a:r>
                        <a:rPr lang="en-US" dirty="0">
                          <a:latin typeface="Neo Sans Intel" panose="020B0504020202020204" pitchFamily="34" charset="0"/>
                        </a:rPr>
                        <a:t>not </a:t>
                      </a:r>
                      <a:r>
                        <a:rPr lang="en-US">
                          <a:latin typeface="Neo Sans Intel" panose="020B0504020202020204" pitchFamily="34" charset="0"/>
                        </a:rPr>
                        <a:t>follow </a:t>
                      </a:r>
                      <a:r>
                        <a:rPr lang="en-US" smtClean="0">
                          <a:latin typeface="Neo Sans Intel" panose="020B0504020202020204" pitchFamily="34" charset="0"/>
                        </a:rPr>
                        <a:t>a specified </a:t>
                      </a:r>
                      <a:r>
                        <a:rPr lang="en-US" dirty="0" smtClean="0">
                          <a:latin typeface="Neo Sans Intel" panose="020B0504020202020204" pitchFamily="34" charset="0"/>
                        </a:rPr>
                        <a:t>distribution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/>
          <a:srcRect t="3535" r="3120" b="2402"/>
          <a:stretch/>
        </p:blipFill>
        <p:spPr>
          <a:xfrm>
            <a:off x="609600" y="4171603"/>
            <a:ext cx="2715410" cy="1817689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/>
          <a:srcRect t="3972" r="3112" b="2538"/>
          <a:stretch/>
        </p:blipFill>
        <p:spPr>
          <a:xfrm>
            <a:off x="5867400" y="4171603"/>
            <a:ext cx="2771947" cy="1844130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99916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490" y="76200"/>
            <a:ext cx="7619020" cy="648072"/>
          </a:xfrm>
        </p:spPr>
        <p:txBody>
          <a:bodyPr/>
          <a:lstStyle/>
          <a:p>
            <a:r>
              <a:rPr lang="en-US" dirty="0" smtClean="0"/>
              <a:t>Introduction (1)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500" y="609600"/>
            <a:ext cx="8801100" cy="4724400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800" dirty="0" smtClean="0">
                <a:latin typeface="Neo Sans Intel" panose="020B0504020202020204" pitchFamily="34" charset="0"/>
              </a:rPr>
              <a:t>Today - the first part of the CRISP-DM (and most important one!)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800" dirty="0" smtClean="0">
                <a:latin typeface="Neo Sans Intel" panose="020B0504020202020204" pitchFamily="34" charset="0"/>
              </a:rPr>
              <a:t>What </a:t>
            </a:r>
            <a:r>
              <a:rPr lang="en-US" sz="2800" dirty="0">
                <a:latin typeface="Neo Sans Intel" panose="020B0504020202020204" pitchFamily="34" charset="0"/>
              </a:rPr>
              <a:t>is NOT going to be covered here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800" dirty="0" smtClean="0">
                <a:latin typeface="Neo Sans Intel" panose="020B0504020202020204" pitchFamily="34" charset="0"/>
              </a:rPr>
              <a:t>Statistical session VS ML ‘hard core’ session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800" dirty="0" smtClean="0">
                <a:latin typeface="Neo Sans Intel" panose="020B0504020202020204" pitchFamily="34" charset="0"/>
              </a:rPr>
              <a:t>Not all topics involve heavy theoretical material </a:t>
            </a:r>
            <a:endParaRPr lang="en-US" sz="1800" dirty="0">
              <a:latin typeface="Neo Sans Intel" panose="020B0504020202020204" pitchFamily="34" charset="0"/>
            </a:endParaRPr>
          </a:p>
          <a:p>
            <a:pPr lvl="2">
              <a:buFont typeface="Wingdings" panose="05000000000000000000" pitchFamily="2" charset="2"/>
              <a:buChar char="§"/>
            </a:pPr>
            <a:endParaRPr lang="en-US" sz="1200" dirty="0">
              <a:latin typeface="Neo Sans Intel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5232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490" y="152400"/>
            <a:ext cx="7619020" cy="648072"/>
          </a:xfrm>
        </p:spPr>
        <p:txBody>
          <a:bodyPr/>
          <a:lstStyle/>
          <a:p>
            <a:r>
              <a:rPr lang="en-US" dirty="0" smtClean="0">
                <a:cs typeface="Narkisim" panose="020E0502050101010101" pitchFamily="34" charset="-79"/>
              </a:rPr>
              <a:t>Agenda</a:t>
            </a:r>
            <a:endParaRPr lang="en-US" dirty="0">
              <a:cs typeface="Narkisim" panose="020E0502050101010101" pitchFamily="34" charset="-79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23900"/>
            <a:ext cx="8229600" cy="5600700"/>
          </a:xfrm>
        </p:spPr>
        <p:txBody>
          <a:bodyPr>
            <a:normAutofit fontScale="62500" lnSpcReduction="20000"/>
          </a:bodyPr>
          <a:lstStyle/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Introduction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900" dirty="0">
                <a:latin typeface="Neo Sans Intel" panose="020B0504020202020204" pitchFamily="34" charset="0"/>
              </a:rPr>
              <a:t>Data types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Distance measures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Correlation and Mutual information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Data distribution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900" b="1" dirty="0">
                <a:solidFill>
                  <a:srgbClr val="FF0000"/>
                </a:solidFill>
                <a:latin typeface="Neo Sans Intel" panose="020B0504020202020204" pitchFamily="34" charset="0"/>
              </a:rPr>
              <a:t>Missing </a:t>
            </a:r>
            <a:r>
              <a:rPr lang="en-US" sz="2900" b="1" dirty="0" smtClean="0">
                <a:solidFill>
                  <a:srgbClr val="FF0000"/>
                </a:solidFill>
                <a:latin typeface="Neo Sans Intel" panose="020B0504020202020204" pitchFamily="34" charset="0"/>
              </a:rPr>
              <a:t>values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900" dirty="0">
                <a:latin typeface="Neo Sans Intel" panose="020B0504020202020204" pitchFamily="34" charset="0"/>
              </a:rPr>
              <a:t>Outliers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Normalization &amp; Transformation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Discretization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Unbalanced data</a:t>
            </a:r>
          </a:p>
          <a:p>
            <a:pPr marL="457200" indent="-457200">
              <a:buFont typeface="+mj-lt"/>
              <a:buAutoNum type="arabicPeriod"/>
            </a:pPr>
            <a:endParaRPr lang="en-US" sz="2800" dirty="0" smtClean="0">
              <a:latin typeface="Neo Sans Intel" panose="020B05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sz="2800" dirty="0" smtClean="0">
              <a:latin typeface="Neo Sans Intel" panose="020B0504020202020204" pitchFamily="34" charset="0"/>
            </a:endParaRPr>
          </a:p>
          <a:p>
            <a:pPr marL="0" indent="0">
              <a:buNone/>
            </a:pPr>
            <a:endParaRPr lang="en-US" sz="2000" dirty="0" smtClean="0">
              <a:latin typeface="Neo Sans Intel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1356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Missing values handling (1)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 smtClean="0">
                <a:latin typeface="Neo Sans Intel" panose="020B0504020202020204" pitchFamily="34" charset="0"/>
              </a:rPr>
              <a:t>We don’t always need to handle missing value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dirty="0">
              <a:latin typeface="Neo Sans Intel" panose="020B050402020202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>
                <a:latin typeface="Neo Sans Intel" panose="020B0504020202020204" pitchFamily="34" charset="0"/>
              </a:rPr>
              <a:t>But when we do…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dirty="0">
              <a:latin typeface="Neo Sans Intel" panose="020B050402020202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>
                <a:latin typeface="Neo Sans Intel" panose="020B0504020202020204" pitchFamily="34" charset="0"/>
              </a:rPr>
              <a:t>Any ideas?</a:t>
            </a:r>
          </a:p>
          <a:p>
            <a:endParaRPr lang="en-US" dirty="0">
              <a:latin typeface="Neo Sans Intel" panose="020B0504020202020204" pitchFamily="34" charset="0"/>
            </a:endParaRPr>
          </a:p>
        </p:txBody>
      </p:sp>
      <p:pic>
        <p:nvPicPr>
          <p:cNvPr id="1026" name="Picture 2" descr="The-Most-Interesting-Man-in-the-World.jpg (430×539)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4400" y="1676400"/>
            <a:ext cx="3319726" cy="4161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1528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 smtClean="0">
                <a:latin typeface="Neo Sans Intel" panose="020B0504020202020204" pitchFamily="34" charset="0"/>
              </a:rPr>
              <a:t>Ignore the entire tuple/feature</a:t>
            </a:r>
          </a:p>
          <a:p>
            <a:pPr lvl="1"/>
            <a:endParaRPr lang="en-US" dirty="0" smtClean="0">
              <a:latin typeface="Neo Sans Intel" panose="020B0504020202020204" pitchFamily="34" charset="0"/>
            </a:endParaRPr>
          </a:p>
          <a:p>
            <a:pPr lvl="1"/>
            <a:endParaRPr lang="en-US" dirty="0">
              <a:latin typeface="Neo Sans Intel" panose="020B0504020202020204" pitchFamily="34" charset="0"/>
            </a:endParaRPr>
          </a:p>
          <a:p>
            <a:pPr lvl="1"/>
            <a:endParaRPr lang="en-US" dirty="0" smtClean="0">
              <a:latin typeface="Neo Sans Intel" panose="020B0504020202020204" pitchFamily="34" charset="0"/>
            </a:endParaRPr>
          </a:p>
          <a:p>
            <a:pPr lvl="1"/>
            <a:endParaRPr lang="en-US" dirty="0">
              <a:latin typeface="Neo Sans Intel" panose="020B050402020202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>
                <a:latin typeface="Neo Sans Intel" panose="020B0504020202020204" pitchFamily="34" charset="0"/>
              </a:rPr>
              <a:t>Simple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>
                <a:latin typeface="Neo Sans Intel" panose="020B0504020202020204" pitchFamily="34" charset="0"/>
              </a:rPr>
              <a:t>Reduces statistical power, estimation might be biased if data is missing on purpose.</a:t>
            </a:r>
          </a:p>
          <a:p>
            <a:pPr marL="457200" lvl="1" indent="0">
              <a:buNone/>
            </a:pPr>
            <a:endParaRPr lang="en-US" dirty="0" smtClean="0">
              <a:latin typeface="Neo Sans Intel" panose="020B0504020202020204" pitchFamily="34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2525" y="1782907"/>
            <a:ext cx="6772275" cy="17430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Missing values handling (2)</a:t>
            </a:r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1149858" y="2008304"/>
            <a:ext cx="670560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1149858" y="2295348"/>
            <a:ext cx="670560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1149858" y="2582392"/>
            <a:ext cx="670560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149858" y="3303704"/>
            <a:ext cx="670560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5334000" y="1782907"/>
            <a:ext cx="0" cy="198120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2793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 smtClean="0">
                <a:latin typeface="Neo Sans Intel" panose="020B0504020202020204" pitchFamily="34" charset="0"/>
              </a:rPr>
              <a:t>Analyze only cases in which the relevant variables are present (Pairwise deletion)</a:t>
            </a:r>
          </a:p>
          <a:p>
            <a:pPr lvl="1"/>
            <a:endParaRPr lang="en-US" dirty="0" smtClean="0">
              <a:latin typeface="Neo Sans Intel" panose="020B0504020202020204" pitchFamily="34" charset="0"/>
            </a:endParaRPr>
          </a:p>
          <a:p>
            <a:pPr lvl="1"/>
            <a:endParaRPr lang="en-US" dirty="0">
              <a:latin typeface="Neo Sans Intel" panose="020B0504020202020204" pitchFamily="34" charset="0"/>
            </a:endParaRPr>
          </a:p>
          <a:p>
            <a:pPr lvl="1"/>
            <a:endParaRPr lang="en-US" dirty="0" smtClean="0">
              <a:latin typeface="Neo Sans Intel" panose="020B0504020202020204" pitchFamily="34" charset="0"/>
            </a:endParaRPr>
          </a:p>
          <a:p>
            <a:pPr lvl="1"/>
            <a:endParaRPr lang="en-US" dirty="0">
              <a:latin typeface="Neo Sans Intel" panose="020B050402020202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>
                <a:latin typeface="Neo Sans Intel" panose="020B0504020202020204" pitchFamily="34" charset="0"/>
              </a:rPr>
              <a:t>Uses all possible information with each analysis</a:t>
            </a:r>
          </a:p>
          <a:p>
            <a:pPr lvl="1"/>
            <a:endParaRPr lang="en-US" dirty="0" smtClean="0">
              <a:latin typeface="Neo Sans Intel" panose="020B0504020202020204" pitchFamily="34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2525" y="2220191"/>
            <a:ext cx="6772275" cy="17430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Missing values handling (3)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5105400" y="2438400"/>
            <a:ext cx="457200" cy="1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V="1">
            <a:off x="6215744" y="2732314"/>
            <a:ext cx="457200" cy="1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4114800" y="3015344"/>
            <a:ext cx="45720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5105400" y="3733800"/>
            <a:ext cx="45720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0501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Missing values handling (4)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 smtClean="0">
                <a:latin typeface="Neo Sans Intel" panose="020B0504020202020204" pitchFamily="34" charset="0"/>
              </a:rPr>
              <a:t>Use attribute </a:t>
            </a:r>
            <a:r>
              <a:rPr lang="en-US" b="1" dirty="0" smtClean="0">
                <a:latin typeface="Neo Sans Intel" panose="020B0504020202020204" pitchFamily="34" charset="0"/>
              </a:rPr>
              <a:t>mean</a:t>
            </a:r>
            <a:r>
              <a:rPr lang="en-US" dirty="0" smtClean="0">
                <a:latin typeface="Neo Sans Intel" panose="020B0504020202020204" pitchFamily="34" charset="0"/>
              </a:rPr>
              <a:t>, </a:t>
            </a:r>
            <a:r>
              <a:rPr lang="en-US" b="1" dirty="0" smtClean="0">
                <a:latin typeface="Neo Sans Intel" panose="020B0504020202020204" pitchFamily="34" charset="0"/>
              </a:rPr>
              <a:t>median</a:t>
            </a:r>
            <a:r>
              <a:rPr lang="en-US" dirty="0" smtClean="0">
                <a:latin typeface="Neo Sans Intel" panose="020B0504020202020204" pitchFamily="34" charset="0"/>
              </a:rPr>
              <a:t> or </a:t>
            </a:r>
            <a:r>
              <a:rPr lang="en-US" b="1" dirty="0" smtClean="0">
                <a:latin typeface="Neo Sans Intel" panose="020B0504020202020204" pitchFamily="34" charset="0"/>
              </a:rPr>
              <a:t>mode</a:t>
            </a:r>
            <a:r>
              <a:rPr lang="en-US" dirty="0" smtClean="0">
                <a:latin typeface="Neo Sans Intel" panose="020B0504020202020204" pitchFamily="34" charset="0"/>
              </a:rPr>
              <a:t> to complete the missing data</a:t>
            </a:r>
          </a:p>
          <a:p>
            <a:pPr marL="457200" lvl="1" indent="0">
              <a:buNone/>
            </a:pPr>
            <a:r>
              <a:rPr lang="en-US" dirty="0" smtClean="0">
                <a:latin typeface="Neo Sans Intel" panose="020B0504020202020204" pitchFamily="34" charset="0"/>
              </a:rPr>
              <a:t/>
            </a:r>
            <a:br>
              <a:rPr lang="en-US" dirty="0" smtClean="0">
                <a:latin typeface="Neo Sans Intel" panose="020B0504020202020204" pitchFamily="34" charset="0"/>
              </a:rPr>
            </a:br>
            <a:endParaRPr lang="en-US" dirty="0">
              <a:latin typeface="Neo Sans Intel" panose="020B050402020202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2525" y="2220191"/>
            <a:ext cx="6772275" cy="174307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14400" y="4419600"/>
            <a:ext cx="6858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Mean (Reliability): (5+5+2+1+3+3+1+3+3)/9 = </a:t>
            </a:r>
            <a:r>
              <a:rPr lang="en-US" b="1" u="sng" dirty="0" smtClean="0">
                <a:solidFill>
                  <a:srgbClr val="FF0000"/>
                </a:solidFill>
              </a:rPr>
              <a:t>2.88</a:t>
            </a:r>
          </a:p>
          <a:p>
            <a:r>
              <a:rPr lang="en-US" dirty="0" smtClean="0"/>
              <a:t>Median (Reliability): 1 1 2 3 </a:t>
            </a:r>
            <a:r>
              <a:rPr lang="en-US" b="1" u="sng" dirty="0" smtClean="0">
                <a:solidFill>
                  <a:srgbClr val="FF0000"/>
                </a:solidFill>
              </a:rPr>
              <a:t>3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3 3 5 5 </a:t>
            </a:r>
          </a:p>
          <a:p>
            <a:r>
              <a:rPr lang="en-US" dirty="0" smtClean="0"/>
              <a:t>Mode (Country): </a:t>
            </a:r>
            <a:r>
              <a:rPr lang="en-US" b="1" u="sng" dirty="0" smtClean="0">
                <a:solidFill>
                  <a:srgbClr val="FF0000"/>
                </a:solidFill>
              </a:rPr>
              <a:t>USA = 6</a:t>
            </a:r>
            <a:r>
              <a:rPr lang="en-US" dirty="0" smtClean="0"/>
              <a:t>, Japan = 3, Korea = 1.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8860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Missing values </a:t>
            </a:r>
            <a:r>
              <a:rPr lang="en-US" dirty="0" smtClean="0"/>
              <a:t>handling(5)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Neo Sans Intel" panose="020B0504020202020204" pitchFamily="34" charset="0"/>
              </a:rPr>
              <a:t>Use attribute mean, median or mode to complete the missing </a:t>
            </a:r>
            <a:r>
              <a:rPr lang="en-US" dirty="0" smtClean="0">
                <a:latin typeface="Neo Sans Intel" panose="020B0504020202020204" pitchFamily="34" charset="0"/>
              </a:rPr>
              <a:t>data – </a:t>
            </a:r>
            <a:r>
              <a:rPr lang="en-US" b="1" dirty="0" smtClean="0">
                <a:latin typeface="Neo Sans Intel" panose="020B0504020202020204" pitchFamily="34" charset="0"/>
              </a:rPr>
              <a:t>restricted to a class</a:t>
            </a:r>
            <a:endParaRPr lang="en-US" b="1" dirty="0">
              <a:latin typeface="Neo Sans Intel" panose="020B0504020202020204" pitchFamily="34" charset="0"/>
            </a:endParaRPr>
          </a:p>
          <a:p>
            <a:endParaRPr lang="en-US" dirty="0">
              <a:latin typeface="Neo Sans Intel" panose="020B05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2525" y="2220191"/>
            <a:ext cx="6772275" cy="174307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914409" y="2175164"/>
            <a:ext cx="68580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50" b="1" dirty="0" smtClean="0"/>
              <a:t>Class</a:t>
            </a:r>
          </a:p>
          <a:p>
            <a:r>
              <a:rPr lang="en-US" sz="950" b="1" dirty="0" smtClean="0"/>
              <a:t>A</a:t>
            </a:r>
          </a:p>
          <a:p>
            <a:r>
              <a:rPr lang="en-US" sz="950" b="1" dirty="0" smtClean="0"/>
              <a:t>A</a:t>
            </a:r>
          </a:p>
          <a:p>
            <a:r>
              <a:rPr lang="en-US" sz="950" b="1" dirty="0" smtClean="0"/>
              <a:t>A</a:t>
            </a:r>
          </a:p>
          <a:p>
            <a:r>
              <a:rPr lang="en-US" sz="950" b="1" dirty="0" smtClean="0"/>
              <a:t>A</a:t>
            </a:r>
          </a:p>
          <a:p>
            <a:r>
              <a:rPr lang="en-US" sz="950" b="1" dirty="0" smtClean="0"/>
              <a:t>B</a:t>
            </a:r>
          </a:p>
          <a:p>
            <a:r>
              <a:rPr lang="en-US" sz="950" b="1" dirty="0" smtClean="0"/>
              <a:t>B</a:t>
            </a:r>
          </a:p>
          <a:p>
            <a:r>
              <a:rPr lang="en-US" sz="950" b="1" dirty="0" smtClean="0"/>
              <a:t>B</a:t>
            </a:r>
          </a:p>
          <a:p>
            <a:r>
              <a:rPr lang="en-US" sz="950" b="1" dirty="0" smtClean="0"/>
              <a:t>B</a:t>
            </a:r>
          </a:p>
          <a:p>
            <a:r>
              <a:rPr lang="en-US" sz="950" b="1" dirty="0" smtClean="0"/>
              <a:t>C</a:t>
            </a:r>
          </a:p>
          <a:p>
            <a:r>
              <a:rPr lang="en-US" sz="950" b="1" dirty="0" smtClean="0"/>
              <a:t>C</a:t>
            </a:r>
          </a:p>
          <a:p>
            <a:r>
              <a:rPr lang="en-US" sz="950" b="1" dirty="0"/>
              <a:t>C</a:t>
            </a:r>
          </a:p>
        </p:txBody>
      </p:sp>
      <p:sp>
        <p:nvSpPr>
          <p:cNvPr id="6" name="Rectangle 5"/>
          <p:cNvSpPr/>
          <p:nvPr/>
        </p:nvSpPr>
        <p:spPr>
          <a:xfrm>
            <a:off x="762490" y="2379518"/>
            <a:ext cx="7872355" cy="5715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62489" y="2951018"/>
            <a:ext cx="7872355" cy="5499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62489" y="3505200"/>
            <a:ext cx="7872355" cy="4572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14400" y="4419600"/>
            <a:ext cx="6858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Hyundai.</a:t>
            </a:r>
            <a:r>
              <a:rPr lang="en-US" b="1" dirty="0" err="1" smtClean="0"/>
              <a:t>Mean</a:t>
            </a:r>
            <a:r>
              <a:rPr lang="en-US" dirty="0" smtClean="0"/>
              <a:t> (Reliability): (5+5+2)/3 = </a:t>
            </a:r>
            <a:r>
              <a:rPr lang="en-US" b="1" u="sng" dirty="0">
                <a:solidFill>
                  <a:srgbClr val="FF0000"/>
                </a:solidFill>
              </a:rPr>
              <a:t>4</a:t>
            </a:r>
            <a:endParaRPr lang="en-US" b="1" u="sng" dirty="0" smtClean="0">
              <a:solidFill>
                <a:srgbClr val="FF0000"/>
              </a:solidFill>
            </a:endParaRPr>
          </a:p>
          <a:p>
            <a:r>
              <a:rPr lang="en-US" dirty="0" err="1"/>
              <a:t>Hyundai.</a:t>
            </a:r>
            <a:r>
              <a:rPr lang="en-US" b="1" dirty="0" err="1" smtClean="0"/>
              <a:t>Median</a:t>
            </a:r>
            <a:r>
              <a:rPr lang="en-US" dirty="0" smtClean="0"/>
              <a:t> (Reliability): 2 </a:t>
            </a:r>
            <a:r>
              <a:rPr lang="en-US" b="1" u="sng" dirty="0" smtClean="0">
                <a:solidFill>
                  <a:srgbClr val="FF0000"/>
                </a:solidFill>
              </a:rPr>
              <a:t>5</a:t>
            </a:r>
            <a:r>
              <a:rPr lang="en-US" dirty="0" smtClean="0"/>
              <a:t> 5 </a:t>
            </a:r>
          </a:p>
          <a:p>
            <a:r>
              <a:rPr lang="en-US" dirty="0" smtClean="0"/>
              <a:t>Oldsmobile cutlass </a:t>
            </a:r>
            <a:r>
              <a:rPr lang="en-US" dirty="0" err="1" smtClean="0"/>
              <a:t>supreme.</a:t>
            </a:r>
            <a:r>
              <a:rPr lang="en-US" b="1" dirty="0" err="1" smtClean="0"/>
              <a:t>Mode</a:t>
            </a:r>
            <a:r>
              <a:rPr lang="en-US" dirty="0" smtClean="0"/>
              <a:t> (Country): </a:t>
            </a:r>
            <a:r>
              <a:rPr lang="en-US" b="1" u="sng" dirty="0" smtClean="0">
                <a:solidFill>
                  <a:srgbClr val="FF0000"/>
                </a:solidFill>
              </a:rPr>
              <a:t>USA = 2</a:t>
            </a:r>
            <a:r>
              <a:rPr lang="en-US" dirty="0" smtClean="0"/>
              <a:t>, Japan = 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9396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Missing values </a:t>
            </a:r>
            <a:r>
              <a:rPr lang="en-US" dirty="0" smtClean="0"/>
              <a:t>handling (6)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 smtClean="0">
                <a:latin typeface="Neo Sans Intel" panose="020B0504020202020204" pitchFamily="34" charset="0"/>
              </a:rPr>
              <a:t>Sampling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>
                <a:latin typeface="Neo Sans Intel" panose="020B0504020202020204" pitchFamily="34" charset="0"/>
              </a:rPr>
              <a:t>If distribution is known, sample from it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>
                <a:latin typeface="Neo Sans Intel" panose="020B0504020202020204" pitchFamily="34" charset="0"/>
              </a:rPr>
              <a:t>Else, sample from all possible values</a:t>
            </a:r>
          </a:p>
          <a:p>
            <a:pPr lvl="1"/>
            <a:endParaRPr lang="en-US" dirty="0">
              <a:latin typeface="Neo Sans Intel" panose="020B0504020202020204" pitchFamily="34" charset="0"/>
            </a:endParaRPr>
          </a:p>
          <a:p>
            <a:endParaRPr lang="en-US" dirty="0" smtClean="0">
              <a:latin typeface="Neo Sans Intel" panose="020B0504020202020204" pitchFamily="34" charset="0"/>
            </a:endParaRPr>
          </a:p>
          <a:p>
            <a:endParaRPr lang="en-US" dirty="0" smtClean="0">
              <a:latin typeface="Neo Sans Intel" panose="020B0504020202020204" pitchFamily="34" charset="0"/>
            </a:endParaRPr>
          </a:p>
          <a:p>
            <a:endParaRPr lang="en-US" dirty="0">
              <a:latin typeface="Neo Sans Intel" panose="020B050402020202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>
                <a:latin typeface="Neo Sans Intel" panose="020B0504020202020204" pitchFamily="34" charset="0"/>
              </a:rPr>
              <a:t>Sampling from related class (as seen in previous slide)</a:t>
            </a:r>
            <a:endParaRPr lang="en-US" dirty="0">
              <a:latin typeface="Neo Sans Intel" panose="020B0504020202020204" pitchFamily="34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3124200" y="2590800"/>
            <a:ext cx="2438400" cy="2438400"/>
            <a:chOff x="5486400" y="1524000"/>
            <a:chExt cx="2705100" cy="2667000"/>
          </a:xfrm>
        </p:grpSpPr>
        <p:pic>
          <p:nvPicPr>
            <p:cNvPr id="6146" name="Picture 2" descr="http://www.wekaleamstudios.co.uk/wp-content/uploads/2009/05/histogram2-300x300.png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34" b="6666"/>
            <a:stretch/>
          </p:blipFill>
          <p:spPr bwMode="auto">
            <a:xfrm>
              <a:off x="5486400" y="1524000"/>
              <a:ext cx="2705100" cy="2667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Freeform 6"/>
            <p:cNvSpPr/>
            <p:nvPr/>
          </p:nvSpPr>
          <p:spPr>
            <a:xfrm>
              <a:off x="5638800" y="1814232"/>
              <a:ext cx="2357628" cy="2073525"/>
            </a:xfrm>
            <a:custGeom>
              <a:avLst/>
              <a:gdLst>
                <a:gd name="connsiteX0" fmla="*/ 0 w 5100156"/>
                <a:gd name="connsiteY0" fmla="*/ 2479612 h 2524811"/>
                <a:gd name="connsiteX1" fmla="*/ 889687 w 5100156"/>
                <a:gd name="connsiteY1" fmla="*/ 2232477 h 2524811"/>
                <a:gd name="connsiteX2" fmla="*/ 1837038 w 5100156"/>
                <a:gd name="connsiteY2" fmla="*/ 1375742 h 2524811"/>
                <a:gd name="connsiteX3" fmla="*/ 2512541 w 5100156"/>
                <a:gd name="connsiteY3" fmla="*/ 23 h 2524811"/>
                <a:gd name="connsiteX4" fmla="*/ 3122141 w 5100156"/>
                <a:gd name="connsiteY4" fmla="*/ 1342791 h 2524811"/>
                <a:gd name="connsiteX5" fmla="*/ 3937687 w 5100156"/>
                <a:gd name="connsiteY5" fmla="*/ 2306618 h 2524811"/>
                <a:gd name="connsiteX6" fmla="*/ 4942703 w 5100156"/>
                <a:gd name="connsiteY6" fmla="*/ 2496088 h 2524811"/>
                <a:gd name="connsiteX7" fmla="*/ 5082746 w 5100156"/>
                <a:gd name="connsiteY7" fmla="*/ 2520801 h 2524811"/>
                <a:gd name="connsiteX0" fmla="*/ 0 w 5100156"/>
                <a:gd name="connsiteY0" fmla="*/ 2479668 h 2524867"/>
                <a:gd name="connsiteX1" fmla="*/ 889687 w 5100156"/>
                <a:gd name="connsiteY1" fmla="*/ 2232533 h 2524867"/>
                <a:gd name="connsiteX2" fmla="*/ 1837038 w 5100156"/>
                <a:gd name="connsiteY2" fmla="*/ 1375798 h 2524867"/>
                <a:gd name="connsiteX3" fmla="*/ 2512541 w 5100156"/>
                <a:gd name="connsiteY3" fmla="*/ 79 h 2524867"/>
                <a:gd name="connsiteX4" fmla="*/ 3513434 w 5100156"/>
                <a:gd name="connsiteY4" fmla="*/ 1315553 h 2524867"/>
                <a:gd name="connsiteX5" fmla="*/ 3937687 w 5100156"/>
                <a:gd name="connsiteY5" fmla="*/ 2306674 h 2524867"/>
                <a:gd name="connsiteX6" fmla="*/ 4942703 w 5100156"/>
                <a:gd name="connsiteY6" fmla="*/ 2496144 h 2524867"/>
                <a:gd name="connsiteX7" fmla="*/ 5082746 w 5100156"/>
                <a:gd name="connsiteY7" fmla="*/ 2520857 h 2524867"/>
                <a:gd name="connsiteX0" fmla="*/ 0 w 5090285"/>
                <a:gd name="connsiteY0" fmla="*/ 2479668 h 2526587"/>
                <a:gd name="connsiteX1" fmla="*/ 889687 w 5090285"/>
                <a:gd name="connsiteY1" fmla="*/ 2232533 h 2526587"/>
                <a:gd name="connsiteX2" fmla="*/ 1837038 w 5090285"/>
                <a:gd name="connsiteY2" fmla="*/ 1375798 h 2526587"/>
                <a:gd name="connsiteX3" fmla="*/ 2512541 w 5090285"/>
                <a:gd name="connsiteY3" fmla="*/ 79 h 2526587"/>
                <a:gd name="connsiteX4" fmla="*/ 3513434 w 5090285"/>
                <a:gd name="connsiteY4" fmla="*/ 1315553 h 2526587"/>
                <a:gd name="connsiteX5" fmla="*/ 4311195 w 5090285"/>
                <a:gd name="connsiteY5" fmla="*/ 2270281 h 2526587"/>
                <a:gd name="connsiteX6" fmla="*/ 4942703 w 5090285"/>
                <a:gd name="connsiteY6" fmla="*/ 2496144 h 2526587"/>
                <a:gd name="connsiteX7" fmla="*/ 5082746 w 5090285"/>
                <a:gd name="connsiteY7" fmla="*/ 2520857 h 2526587"/>
                <a:gd name="connsiteX0" fmla="*/ 0 w 5090285"/>
                <a:gd name="connsiteY0" fmla="*/ 2243129 h 2290048"/>
                <a:gd name="connsiteX1" fmla="*/ 889687 w 5090285"/>
                <a:gd name="connsiteY1" fmla="*/ 1995994 h 2290048"/>
                <a:gd name="connsiteX2" fmla="*/ 1837038 w 5090285"/>
                <a:gd name="connsiteY2" fmla="*/ 1139259 h 2290048"/>
                <a:gd name="connsiteX3" fmla="*/ 2512541 w 5090285"/>
                <a:gd name="connsiteY3" fmla="*/ 100 h 2290048"/>
                <a:gd name="connsiteX4" fmla="*/ 3513434 w 5090285"/>
                <a:gd name="connsiteY4" fmla="*/ 1079014 h 2290048"/>
                <a:gd name="connsiteX5" fmla="*/ 4311195 w 5090285"/>
                <a:gd name="connsiteY5" fmla="*/ 2033742 h 2290048"/>
                <a:gd name="connsiteX6" fmla="*/ 4942703 w 5090285"/>
                <a:gd name="connsiteY6" fmla="*/ 2259605 h 2290048"/>
                <a:gd name="connsiteX7" fmla="*/ 5082746 w 5090285"/>
                <a:gd name="connsiteY7" fmla="*/ 2284318 h 2290048"/>
                <a:gd name="connsiteX0" fmla="*/ 0 w 5090285"/>
                <a:gd name="connsiteY0" fmla="*/ 2243129 h 2290048"/>
                <a:gd name="connsiteX1" fmla="*/ 1441054 w 5090285"/>
                <a:gd name="connsiteY1" fmla="*/ 2114273 h 2290048"/>
                <a:gd name="connsiteX2" fmla="*/ 1837038 w 5090285"/>
                <a:gd name="connsiteY2" fmla="*/ 1139259 h 2290048"/>
                <a:gd name="connsiteX3" fmla="*/ 2512541 w 5090285"/>
                <a:gd name="connsiteY3" fmla="*/ 100 h 2290048"/>
                <a:gd name="connsiteX4" fmla="*/ 3513434 w 5090285"/>
                <a:gd name="connsiteY4" fmla="*/ 1079014 h 2290048"/>
                <a:gd name="connsiteX5" fmla="*/ 4311195 w 5090285"/>
                <a:gd name="connsiteY5" fmla="*/ 2033742 h 2290048"/>
                <a:gd name="connsiteX6" fmla="*/ 4942703 w 5090285"/>
                <a:gd name="connsiteY6" fmla="*/ 2259605 h 2290048"/>
                <a:gd name="connsiteX7" fmla="*/ 5082746 w 5090285"/>
                <a:gd name="connsiteY7" fmla="*/ 2284318 h 2290048"/>
                <a:gd name="connsiteX0" fmla="*/ 0 w 5090285"/>
                <a:gd name="connsiteY0" fmla="*/ 2249401 h 2296320"/>
                <a:gd name="connsiteX1" fmla="*/ 1441054 w 5090285"/>
                <a:gd name="connsiteY1" fmla="*/ 2120545 h 2296320"/>
                <a:gd name="connsiteX2" fmla="*/ 1943755 w 5090285"/>
                <a:gd name="connsiteY2" fmla="*/ 708808 h 2296320"/>
                <a:gd name="connsiteX3" fmla="*/ 2512541 w 5090285"/>
                <a:gd name="connsiteY3" fmla="*/ 6372 h 2296320"/>
                <a:gd name="connsiteX4" fmla="*/ 3513434 w 5090285"/>
                <a:gd name="connsiteY4" fmla="*/ 1085286 h 2296320"/>
                <a:gd name="connsiteX5" fmla="*/ 4311195 w 5090285"/>
                <a:gd name="connsiteY5" fmla="*/ 2040014 h 2296320"/>
                <a:gd name="connsiteX6" fmla="*/ 4942703 w 5090285"/>
                <a:gd name="connsiteY6" fmla="*/ 2265877 h 2296320"/>
                <a:gd name="connsiteX7" fmla="*/ 5082746 w 5090285"/>
                <a:gd name="connsiteY7" fmla="*/ 2290590 h 2296320"/>
                <a:gd name="connsiteX0" fmla="*/ 0 w 5090285"/>
                <a:gd name="connsiteY0" fmla="*/ 2249674 h 2296593"/>
                <a:gd name="connsiteX1" fmla="*/ 1441054 w 5090285"/>
                <a:gd name="connsiteY1" fmla="*/ 2120818 h 2296593"/>
                <a:gd name="connsiteX2" fmla="*/ 1943755 w 5090285"/>
                <a:gd name="connsiteY2" fmla="*/ 709081 h 2296593"/>
                <a:gd name="connsiteX3" fmla="*/ 2512541 w 5090285"/>
                <a:gd name="connsiteY3" fmla="*/ 6645 h 2296593"/>
                <a:gd name="connsiteX4" fmla="*/ 3388931 w 5090285"/>
                <a:gd name="connsiteY4" fmla="*/ 1094658 h 2296593"/>
                <a:gd name="connsiteX5" fmla="*/ 4311195 w 5090285"/>
                <a:gd name="connsiteY5" fmla="*/ 2040287 h 2296593"/>
                <a:gd name="connsiteX6" fmla="*/ 4942703 w 5090285"/>
                <a:gd name="connsiteY6" fmla="*/ 2266150 h 2296593"/>
                <a:gd name="connsiteX7" fmla="*/ 5082746 w 5090285"/>
                <a:gd name="connsiteY7" fmla="*/ 2290863 h 2296593"/>
                <a:gd name="connsiteX0" fmla="*/ 0 w 5090285"/>
                <a:gd name="connsiteY0" fmla="*/ 2249674 h 2296593"/>
                <a:gd name="connsiteX1" fmla="*/ 1441054 w 5090285"/>
                <a:gd name="connsiteY1" fmla="*/ 2120818 h 2296593"/>
                <a:gd name="connsiteX2" fmla="*/ 1943755 w 5090285"/>
                <a:gd name="connsiteY2" fmla="*/ 709081 h 2296593"/>
                <a:gd name="connsiteX3" fmla="*/ 2512541 w 5090285"/>
                <a:gd name="connsiteY3" fmla="*/ 6645 h 2296593"/>
                <a:gd name="connsiteX4" fmla="*/ 3388931 w 5090285"/>
                <a:gd name="connsiteY4" fmla="*/ 1094658 h 2296593"/>
                <a:gd name="connsiteX5" fmla="*/ 4311195 w 5090285"/>
                <a:gd name="connsiteY5" fmla="*/ 2040287 h 2296593"/>
                <a:gd name="connsiteX6" fmla="*/ 4942703 w 5090285"/>
                <a:gd name="connsiteY6" fmla="*/ 2266150 h 2296593"/>
                <a:gd name="connsiteX7" fmla="*/ 5082746 w 5090285"/>
                <a:gd name="connsiteY7" fmla="*/ 2290863 h 2296593"/>
                <a:gd name="connsiteX0" fmla="*/ 0 w 5090285"/>
                <a:gd name="connsiteY0" fmla="*/ 2243219 h 2290138"/>
                <a:gd name="connsiteX1" fmla="*/ 1441054 w 5090285"/>
                <a:gd name="connsiteY1" fmla="*/ 2114363 h 2290138"/>
                <a:gd name="connsiteX2" fmla="*/ 1943755 w 5090285"/>
                <a:gd name="connsiteY2" fmla="*/ 702626 h 2290138"/>
                <a:gd name="connsiteX3" fmla="*/ 2512541 w 5090285"/>
                <a:gd name="connsiteY3" fmla="*/ 190 h 2290138"/>
                <a:gd name="connsiteX4" fmla="*/ 3388931 w 5090285"/>
                <a:gd name="connsiteY4" fmla="*/ 1088203 h 2290138"/>
                <a:gd name="connsiteX5" fmla="*/ 4311195 w 5090285"/>
                <a:gd name="connsiteY5" fmla="*/ 2033832 h 2290138"/>
                <a:gd name="connsiteX6" fmla="*/ 4942703 w 5090285"/>
                <a:gd name="connsiteY6" fmla="*/ 2259695 h 2290138"/>
                <a:gd name="connsiteX7" fmla="*/ 5082746 w 5090285"/>
                <a:gd name="connsiteY7" fmla="*/ 2284408 h 2290138"/>
                <a:gd name="connsiteX0" fmla="*/ 0 w 5090285"/>
                <a:gd name="connsiteY0" fmla="*/ 2243219 h 2290138"/>
                <a:gd name="connsiteX1" fmla="*/ 1441054 w 5090285"/>
                <a:gd name="connsiteY1" fmla="*/ 2114363 h 2290138"/>
                <a:gd name="connsiteX2" fmla="*/ 1943755 w 5090285"/>
                <a:gd name="connsiteY2" fmla="*/ 702626 h 2290138"/>
                <a:gd name="connsiteX3" fmla="*/ 2512541 w 5090285"/>
                <a:gd name="connsiteY3" fmla="*/ 190 h 2290138"/>
                <a:gd name="connsiteX4" fmla="*/ 3388931 w 5090285"/>
                <a:gd name="connsiteY4" fmla="*/ 1088203 h 2290138"/>
                <a:gd name="connsiteX5" fmla="*/ 4311195 w 5090285"/>
                <a:gd name="connsiteY5" fmla="*/ 2033832 h 2290138"/>
                <a:gd name="connsiteX6" fmla="*/ 4942703 w 5090285"/>
                <a:gd name="connsiteY6" fmla="*/ 2259695 h 2290138"/>
                <a:gd name="connsiteX7" fmla="*/ 5082746 w 5090285"/>
                <a:gd name="connsiteY7" fmla="*/ 2284408 h 2290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90285" h="2290138">
                  <a:moveTo>
                    <a:pt x="0" y="2243219"/>
                  </a:moveTo>
                  <a:cubicBezTo>
                    <a:pt x="291757" y="2211640"/>
                    <a:pt x="1117095" y="2371129"/>
                    <a:pt x="1441054" y="2114363"/>
                  </a:cubicBezTo>
                  <a:cubicBezTo>
                    <a:pt x="1765013" y="1857597"/>
                    <a:pt x="1818533" y="1054988"/>
                    <a:pt x="1943755" y="702626"/>
                  </a:cubicBezTo>
                  <a:cubicBezTo>
                    <a:pt x="2068977" y="350264"/>
                    <a:pt x="2111603" y="-9482"/>
                    <a:pt x="2512541" y="190"/>
                  </a:cubicBezTo>
                  <a:cubicBezTo>
                    <a:pt x="2913479" y="9862"/>
                    <a:pt x="3106941" y="658278"/>
                    <a:pt x="3388931" y="1088203"/>
                  </a:cubicBezTo>
                  <a:cubicBezTo>
                    <a:pt x="3670921" y="1518128"/>
                    <a:pt x="4052233" y="1838583"/>
                    <a:pt x="4311195" y="2033832"/>
                  </a:cubicBezTo>
                  <a:cubicBezTo>
                    <a:pt x="4570157" y="2229081"/>
                    <a:pt x="4814111" y="2217932"/>
                    <a:pt x="4942703" y="2259695"/>
                  </a:cubicBezTo>
                  <a:cubicBezTo>
                    <a:pt x="5071295" y="2301458"/>
                    <a:pt x="5108146" y="2289900"/>
                    <a:pt x="5082746" y="2284408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8416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Missing values </a:t>
            </a:r>
            <a:r>
              <a:rPr lang="en-US" dirty="0" smtClean="0"/>
              <a:t>handling (7)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 smtClean="0">
                <a:latin typeface="Neo Sans Intel" panose="020B0504020202020204" pitchFamily="34" charset="0"/>
              </a:rPr>
              <a:t>Sampling (cont.)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>
                <a:latin typeface="Neo Sans Intel" panose="020B0504020202020204" pitchFamily="34" charset="0"/>
              </a:rPr>
              <a:t>So – how does the sampling “algorithm” works?</a:t>
            </a:r>
          </a:p>
          <a:p>
            <a:pPr marL="1428750" lvl="2" indent="-571500">
              <a:buFont typeface="+mj-lt"/>
              <a:buAutoNum type="romanUcPeriod"/>
            </a:pPr>
            <a:r>
              <a:rPr lang="en-US" dirty="0" smtClean="0">
                <a:latin typeface="Neo Sans Intel" panose="020B0504020202020204" pitchFamily="34" charset="0"/>
              </a:rPr>
              <a:t>Generate random number </a:t>
            </a:r>
            <a:r>
              <a:rPr lang="en-US" dirty="0" smtClean="0">
                <a:solidFill>
                  <a:srgbClr val="009EE4"/>
                </a:solidFill>
                <a:latin typeface="Neo Sans Intel" panose="020B0504020202020204" pitchFamily="34" charset="0"/>
              </a:rPr>
              <a:t>c=rand()</a:t>
            </a:r>
            <a:r>
              <a:rPr lang="en-US" dirty="0" smtClean="0">
                <a:latin typeface="Neo Sans Intel" panose="020B0504020202020204" pitchFamily="34" charset="0"/>
              </a:rPr>
              <a:t> (uniform [0,1])</a:t>
            </a:r>
          </a:p>
          <a:p>
            <a:pPr marL="1428750" lvl="2" indent="-571500">
              <a:buFont typeface="+mj-lt"/>
              <a:buAutoNum type="romanUcPeriod"/>
            </a:pPr>
            <a:r>
              <a:rPr lang="en-US" dirty="0" smtClean="0">
                <a:latin typeface="Neo Sans Intel" panose="020B0504020202020204" pitchFamily="34" charset="0"/>
              </a:rPr>
              <a:t>Find the cumulative distribution function (F(b)) (remember, 				   )</a:t>
            </a:r>
          </a:p>
          <a:p>
            <a:pPr marL="1428750" lvl="2" indent="-571500">
              <a:buFont typeface="+mj-lt"/>
              <a:buAutoNum type="romanUcPeriod"/>
            </a:pPr>
            <a:r>
              <a:rPr lang="en-US" dirty="0" err="1" smtClean="0">
                <a:latin typeface="Neo Sans Intel" panose="020B0504020202020204" pitchFamily="34" charset="0"/>
              </a:rPr>
              <a:t>Calc</a:t>
            </a:r>
            <a:r>
              <a:rPr lang="en-US" dirty="0" smtClean="0">
                <a:latin typeface="Neo Sans Intel" panose="020B0504020202020204" pitchFamily="34" charset="0"/>
              </a:rPr>
              <a:t> </a:t>
            </a:r>
            <a:r>
              <a:rPr lang="en-US" dirty="0" smtClean="0">
                <a:solidFill>
                  <a:srgbClr val="009EE4"/>
                </a:solidFill>
                <a:latin typeface="Neo Sans Intel" panose="020B0504020202020204" pitchFamily="34" charset="0"/>
              </a:rPr>
              <a:t>b=F</a:t>
            </a:r>
            <a:r>
              <a:rPr lang="en-US" baseline="30000" dirty="0" smtClean="0">
                <a:solidFill>
                  <a:srgbClr val="009EE4"/>
                </a:solidFill>
                <a:latin typeface="Neo Sans Intel" panose="020B0504020202020204" pitchFamily="34" charset="0"/>
              </a:rPr>
              <a:t>-1</a:t>
            </a:r>
            <a:r>
              <a:rPr lang="en-US" dirty="0" smtClean="0">
                <a:solidFill>
                  <a:srgbClr val="009EE4"/>
                </a:solidFill>
                <a:latin typeface="Neo Sans Intel" panose="020B0504020202020204" pitchFamily="34" charset="0"/>
              </a:rPr>
              <a:t>(c) </a:t>
            </a:r>
          </a:p>
          <a:p>
            <a:pPr marL="857250" lvl="2" indent="0">
              <a:buNone/>
            </a:pPr>
            <a:r>
              <a:rPr lang="en-US" dirty="0" smtClean="0">
                <a:latin typeface="Neo Sans Intel" panose="020B0504020202020204" pitchFamily="34" charset="0"/>
              </a:rPr>
              <a:t>E.g</a:t>
            </a:r>
            <a:r>
              <a:rPr lang="en-US" dirty="0">
                <a:latin typeface="Neo Sans Intel" panose="020B0504020202020204" pitchFamily="34" charset="0"/>
              </a:rPr>
              <a:t>. exponential distribution y=F(x)=1-e</a:t>
            </a:r>
            <a:r>
              <a:rPr lang="en-US" baseline="30000" dirty="0">
                <a:latin typeface="Neo Sans Intel" panose="020B0504020202020204" pitchFamily="34" charset="0"/>
              </a:rPr>
              <a:t>-</a:t>
            </a:r>
            <a:r>
              <a:rPr lang="el-GR" baseline="30000" dirty="0">
                <a:latin typeface="Neo Sans Intel" panose="020B0504020202020204" pitchFamily="34" charset="0"/>
              </a:rPr>
              <a:t>λ</a:t>
            </a:r>
            <a:r>
              <a:rPr lang="en-US" baseline="30000" dirty="0">
                <a:latin typeface="Neo Sans Intel" panose="020B0504020202020204" pitchFamily="34" charset="0"/>
              </a:rPr>
              <a:t>x</a:t>
            </a:r>
            <a:r>
              <a:rPr lang="en-US" dirty="0">
                <a:latin typeface="Neo Sans Intel" panose="020B0504020202020204" pitchFamily="34" charset="0"/>
              </a:rPr>
              <a:t> </a:t>
            </a:r>
            <a:br>
              <a:rPr lang="en-US" dirty="0">
                <a:latin typeface="Neo Sans Intel" panose="020B0504020202020204" pitchFamily="34" charset="0"/>
              </a:rPr>
            </a:br>
            <a:r>
              <a:rPr lang="en-US" dirty="0">
                <a:latin typeface="Neo Sans Intel" panose="020B0504020202020204" pitchFamily="34" charset="0"/>
              </a:rPr>
              <a:t>			x=log(1-y)/(-</a:t>
            </a:r>
            <a:r>
              <a:rPr lang="el-GR" dirty="0">
                <a:latin typeface="Neo Sans Intel" panose="020B0504020202020204" pitchFamily="34" charset="0"/>
              </a:rPr>
              <a:t>λ</a:t>
            </a:r>
            <a:r>
              <a:rPr lang="en-US" dirty="0" smtClean="0">
                <a:latin typeface="Neo Sans Intel" panose="020B0504020202020204" pitchFamily="34" charset="0"/>
              </a:rPr>
              <a:t>)</a:t>
            </a:r>
          </a:p>
          <a:p>
            <a:pPr marL="914400" lvl="2" indent="0">
              <a:buNone/>
            </a:pPr>
            <a:endParaRPr lang="en-US" dirty="0" smtClean="0">
              <a:latin typeface="Neo Sans Intel" panose="020B050402020202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>
                <a:latin typeface="Neo Sans Intel" panose="020B0504020202020204" pitchFamily="34" charset="0"/>
              </a:rPr>
              <a:t>Same with discrete values</a:t>
            </a:r>
            <a:br>
              <a:rPr lang="en-US" dirty="0" smtClean="0">
                <a:latin typeface="Neo Sans Intel" panose="020B0504020202020204" pitchFamily="34" charset="0"/>
              </a:rPr>
            </a:br>
            <a:r>
              <a:rPr lang="en-US" dirty="0" smtClean="0">
                <a:latin typeface="Neo Sans Intel" panose="020B0504020202020204" pitchFamily="34" charset="0"/>
              </a:rPr>
              <a:t>(staircase function)</a:t>
            </a:r>
            <a:endParaRPr lang="en-US" dirty="0">
              <a:latin typeface="Neo Sans Intel" panose="020B0504020202020204" pitchFamily="34" charset="0"/>
            </a:endParaRPr>
          </a:p>
        </p:txBody>
      </p:sp>
      <p:pic>
        <p:nvPicPr>
          <p:cNvPr id="1026" name="Picture 2" descr="File:Median exp.sv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0" y="3872829"/>
            <a:ext cx="2011898" cy="2076451"/>
          </a:xfrm>
          <a:prstGeom prst="rect">
            <a:avLst/>
          </a:prstGeom>
          <a:ln w="127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0=F(-\infty)\leq F(b) \leq F(\infty)=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0400" y="3048000"/>
            <a:ext cx="3429000" cy="257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0634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 smtClean="0">
                <a:latin typeface="Neo Sans Intel" panose="020B0504020202020204" pitchFamily="34" charset="0"/>
              </a:rPr>
              <a:t>Use global closest fit to K nearest neighbors (take the value from the closest tuple.</a:t>
            </a:r>
          </a:p>
          <a:p>
            <a:endParaRPr lang="en-US" dirty="0">
              <a:latin typeface="Neo Sans Intel" panose="020B0504020202020204" pitchFamily="34" charset="0"/>
            </a:endParaRPr>
          </a:p>
          <a:p>
            <a:endParaRPr lang="en-US" dirty="0" smtClean="0">
              <a:latin typeface="Neo Sans Intel" panose="020B0504020202020204" pitchFamily="34" charset="0"/>
            </a:endParaRPr>
          </a:p>
          <a:p>
            <a:endParaRPr lang="en-US" dirty="0">
              <a:latin typeface="Neo Sans Intel" panose="020B0504020202020204" pitchFamily="34" charset="0"/>
            </a:endParaRPr>
          </a:p>
          <a:p>
            <a:endParaRPr lang="en-US" dirty="0" smtClean="0">
              <a:latin typeface="Neo Sans Intel" panose="020B050402020202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>
                <a:latin typeface="Neo Sans Intel" panose="020B0504020202020204" pitchFamily="34" charset="0"/>
              </a:rPr>
              <a:t>If K &gt; 1, you can use either mean, median, mode or sampling to select the best fit.</a:t>
            </a:r>
          </a:p>
          <a:p>
            <a:endParaRPr lang="en-US" dirty="0" smtClean="0">
              <a:latin typeface="Neo Sans Intel" panose="020B0504020202020204" pitchFamily="34" charset="0"/>
            </a:endParaRPr>
          </a:p>
          <a:p>
            <a:endParaRPr lang="en-US" dirty="0">
              <a:latin typeface="Neo Sans Intel" panose="020B05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Missing values </a:t>
            </a:r>
            <a:r>
              <a:rPr lang="en-US" dirty="0" smtClean="0"/>
              <a:t>handling (8)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2525" y="2220191"/>
            <a:ext cx="6772275" cy="1743075"/>
          </a:xfrm>
          <a:prstGeom prst="rect">
            <a:avLst/>
          </a:prstGeom>
        </p:spPr>
      </p:pic>
      <p:sp>
        <p:nvSpPr>
          <p:cNvPr id="20" name="Left Bracket 19"/>
          <p:cNvSpPr/>
          <p:nvPr/>
        </p:nvSpPr>
        <p:spPr>
          <a:xfrm flipH="1">
            <a:off x="6588210" y="2590193"/>
            <a:ext cx="228600" cy="177721"/>
          </a:xfrm>
          <a:prstGeom prst="leftBracket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Left Bracket 20"/>
          <p:cNvSpPr/>
          <p:nvPr/>
        </p:nvSpPr>
        <p:spPr>
          <a:xfrm flipV="1">
            <a:off x="4953000" y="3733800"/>
            <a:ext cx="228600" cy="177721"/>
          </a:xfrm>
          <a:prstGeom prst="leftBracket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Left Bracket 21"/>
          <p:cNvSpPr/>
          <p:nvPr/>
        </p:nvSpPr>
        <p:spPr>
          <a:xfrm flipV="1">
            <a:off x="4961238" y="2454876"/>
            <a:ext cx="228600" cy="687191"/>
          </a:xfrm>
          <a:prstGeom prst="leftBracket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Left Bracket 22"/>
          <p:cNvSpPr/>
          <p:nvPr/>
        </p:nvSpPr>
        <p:spPr>
          <a:xfrm flipH="1">
            <a:off x="4530810" y="2870279"/>
            <a:ext cx="228600" cy="177721"/>
          </a:xfrm>
          <a:prstGeom prst="leftBracket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591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Missing values handling (9)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 smtClean="0">
                <a:latin typeface="Neo Sans Intel" panose="020B0504020202020204" pitchFamily="34" charset="0"/>
              </a:rPr>
              <a:t>EM (Expectation-Maximization) algorithm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latin typeface="Neo Sans Intel" panose="020B0504020202020204" pitchFamily="34" charset="0"/>
              </a:rPr>
              <a:t>Replace each missing value by an estimate</a:t>
            </a:r>
            <a:br>
              <a:rPr lang="en-US" dirty="0" smtClean="0">
                <a:latin typeface="Neo Sans Intel" panose="020B0504020202020204" pitchFamily="34" charset="0"/>
              </a:rPr>
            </a:br>
            <a:r>
              <a:rPr lang="en-US" sz="2000" dirty="0" smtClean="0">
                <a:latin typeface="Neo Sans Intel" panose="020B0504020202020204" pitchFamily="34" charset="0"/>
              </a:rPr>
              <a:t>(conditional expectation)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latin typeface="Neo Sans Intel" panose="020B0504020202020204" pitchFamily="34" charset="0"/>
              </a:rPr>
              <a:t>Then estimate the parameters (data distribution parameters) using the new “complete data”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latin typeface="Neo Sans Intel" panose="020B0504020202020204" pitchFamily="34" charset="0"/>
              </a:rPr>
              <a:t>Continue until converged…</a:t>
            </a:r>
          </a:p>
        </p:txBody>
      </p:sp>
    </p:spTree>
    <p:extLst>
      <p:ext uri="{BB962C8B-B14F-4D97-AF65-F5344CB8AC3E}">
        <p14:creationId xmlns:p14="http://schemas.microsoft.com/office/powerpoint/2010/main" val="1495048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(2) - CRISP-DM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90500" y="853535"/>
            <a:ext cx="9486900" cy="5410200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200" dirty="0">
                <a:latin typeface="Neo Sans Intel" panose="020B0504020202020204" pitchFamily="34" charset="0"/>
              </a:rPr>
              <a:t>CRISP-DM breaks the process of data mining into six major phases</a:t>
            </a:r>
          </a:p>
          <a:p>
            <a:pPr marL="73152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>
                <a:latin typeface="Neo Sans Intel" panose="020B0504020202020204" pitchFamily="34" charset="0"/>
              </a:rPr>
              <a:t>Business Understanding</a:t>
            </a:r>
          </a:p>
          <a:p>
            <a:pPr marL="73152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000" b="1" dirty="0">
                <a:latin typeface="Neo Sans Intel" panose="020B0504020202020204" pitchFamily="34" charset="0"/>
              </a:rPr>
              <a:t>Data Understanding</a:t>
            </a:r>
          </a:p>
          <a:p>
            <a:pPr marL="73152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000" b="1" dirty="0">
                <a:latin typeface="Neo Sans Intel" panose="020B0504020202020204" pitchFamily="34" charset="0"/>
              </a:rPr>
              <a:t>Data Preparation</a:t>
            </a:r>
          </a:p>
          <a:p>
            <a:pPr marL="73152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>
                <a:latin typeface="Neo Sans Intel" panose="020B0504020202020204" pitchFamily="34" charset="0"/>
              </a:rPr>
              <a:t>Modeling</a:t>
            </a:r>
          </a:p>
          <a:p>
            <a:pPr marL="73152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>
                <a:latin typeface="Neo Sans Intel" panose="020B0504020202020204" pitchFamily="34" charset="0"/>
              </a:rPr>
              <a:t>Evaluation</a:t>
            </a:r>
          </a:p>
          <a:p>
            <a:pPr marL="73152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 smtClean="0">
                <a:latin typeface="Neo Sans Intel" panose="020B0504020202020204" pitchFamily="34" charset="0"/>
              </a:rPr>
              <a:t>Deployment</a:t>
            </a:r>
          </a:p>
          <a:p>
            <a:pPr marL="274320" lvl="1" indent="0">
              <a:lnSpc>
                <a:spcPct val="150000"/>
              </a:lnSpc>
              <a:buNone/>
            </a:pPr>
            <a:endParaRPr lang="en-US" sz="2000" dirty="0" smtClean="0">
              <a:latin typeface="Neo Sans Intel" panose="020B0504020202020204" pitchFamily="34" charset="0"/>
            </a:endParaRPr>
          </a:p>
          <a:p>
            <a:pPr marL="274320" lvl="1" indent="0">
              <a:lnSpc>
                <a:spcPct val="150000"/>
              </a:lnSpc>
              <a:buNone/>
            </a:pPr>
            <a:r>
              <a:rPr lang="en-US" sz="2000" dirty="0" smtClean="0">
                <a:latin typeface="Neo Sans Intel" panose="020B0504020202020204" pitchFamily="34" charset="0"/>
              </a:rPr>
              <a:t>The </a:t>
            </a:r>
            <a:r>
              <a:rPr lang="en-US" sz="2000" dirty="0">
                <a:latin typeface="Neo Sans Intel" panose="020B0504020202020204" pitchFamily="34" charset="0"/>
              </a:rPr>
              <a:t>sequence of the phases is not strict and </a:t>
            </a:r>
            <a:r>
              <a:rPr lang="en-US" sz="2000" dirty="0" smtClean="0">
                <a:latin typeface="Neo Sans Intel" panose="020B0504020202020204" pitchFamily="34" charset="0"/>
              </a:rPr>
              <a:t>moving</a:t>
            </a:r>
          </a:p>
          <a:p>
            <a:pPr marL="274320" lvl="1" indent="0">
              <a:lnSpc>
                <a:spcPct val="150000"/>
              </a:lnSpc>
              <a:buNone/>
            </a:pPr>
            <a:r>
              <a:rPr lang="en-US" sz="2000" dirty="0" smtClean="0">
                <a:latin typeface="Neo Sans Intel" panose="020B0504020202020204" pitchFamily="34" charset="0"/>
              </a:rPr>
              <a:t> </a:t>
            </a:r>
            <a:r>
              <a:rPr lang="en-US" sz="2000" dirty="0">
                <a:latin typeface="Neo Sans Intel" panose="020B0504020202020204" pitchFamily="34" charset="0"/>
              </a:rPr>
              <a:t>back and forth between different phases may be required</a:t>
            </a:r>
          </a:p>
          <a:p>
            <a:pPr marL="914400" lvl="2" indent="0">
              <a:buNone/>
            </a:pPr>
            <a:endParaRPr lang="en-US" sz="1200" dirty="0">
              <a:latin typeface="Neo Sans Intel" panose="020B0504020202020204" pitchFamily="34" charset="0"/>
            </a:endParaRPr>
          </a:p>
        </p:txBody>
      </p:sp>
      <p:pic>
        <p:nvPicPr>
          <p:cNvPr id="7" name="Picture 6" descr="C:\Users\ebolless\Downloads\crisp-dm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4400" y="1473977"/>
            <a:ext cx="3923315" cy="3574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ounded Rectangle 7"/>
          <p:cNvSpPr/>
          <p:nvPr/>
        </p:nvSpPr>
        <p:spPr>
          <a:xfrm>
            <a:off x="457200" y="5148048"/>
            <a:ext cx="6781800" cy="879712"/>
          </a:xfrm>
          <a:prstGeom prst="round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906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490" y="152400"/>
            <a:ext cx="7619020" cy="648072"/>
          </a:xfrm>
        </p:spPr>
        <p:txBody>
          <a:bodyPr/>
          <a:lstStyle/>
          <a:p>
            <a:r>
              <a:rPr lang="en-US" dirty="0" smtClean="0">
                <a:cs typeface="Narkisim" panose="020E0502050101010101" pitchFamily="34" charset="-79"/>
              </a:rPr>
              <a:t>Agenda</a:t>
            </a:r>
            <a:endParaRPr lang="en-US" dirty="0">
              <a:cs typeface="Narkisim" panose="020E0502050101010101" pitchFamily="34" charset="-79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23900"/>
            <a:ext cx="8229600" cy="5600700"/>
          </a:xfrm>
        </p:spPr>
        <p:txBody>
          <a:bodyPr>
            <a:normAutofit fontScale="62500" lnSpcReduction="20000"/>
          </a:bodyPr>
          <a:lstStyle/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Introduction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900" dirty="0">
                <a:latin typeface="Neo Sans Intel" panose="020B0504020202020204" pitchFamily="34" charset="0"/>
              </a:rPr>
              <a:t>Data types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Distance measures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Correlation and Mutual information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Data distribution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900" dirty="0">
                <a:latin typeface="Neo Sans Intel" panose="020B0504020202020204" pitchFamily="34" charset="0"/>
              </a:rPr>
              <a:t>Missing values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900" b="1" dirty="0">
                <a:solidFill>
                  <a:srgbClr val="FF0000"/>
                </a:solidFill>
                <a:latin typeface="Neo Sans Intel" panose="020B0504020202020204" pitchFamily="34" charset="0"/>
              </a:rPr>
              <a:t>Outliers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Normalization &amp; Transformation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Discretization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Unbalanced data</a:t>
            </a:r>
          </a:p>
          <a:p>
            <a:pPr marL="457200" indent="-457200">
              <a:buFont typeface="+mj-lt"/>
              <a:buAutoNum type="arabicPeriod"/>
            </a:pPr>
            <a:endParaRPr lang="en-US" sz="2800" dirty="0" smtClean="0">
              <a:latin typeface="Neo Sans Intel" panose="020B05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sz="2800" dirty="0" smtClean="0">
              <a:latin typeface="Neo Sans Intel" panose="020B0504020202020204" pitchFamily="34" charset="0"/>
            </a:endParaRPr>
          </a:p>
          <a:p>
            <a:pPr marL="0" indent="0">
              <a:buNone/>
            </a:pPr>
            <a:endParaRPr lang="en-US" sz="2000" dirty="0" smtClean="0">
              <a:latin typeface="Neo Sans Intel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5095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62490" y="76200"/>
            <a:ext cx="7619020" cy="648072"/>
          </a:xfrm>
        </p:spPr>
        <p:txBody>
          <a:bodyPr>
            <a:normAutofit/>
          </a:bodyPr>
          <a:lstStyle/>
          <a:p>
            <a:r>
              <a:rPr lang="en-US" dirty="0">
                <a:cs typeface="Narkisim" panose="020E0502050101010101" pitchFamily="34" charset="-79"/>
              </a:rPr>
              <a:t>Outliers (1)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76200" y="724272"/>
            <a:ext cx="8839200" cy="521932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 smtClean="0">
                <a:latin typeface="Neo Sans Intel" panose="020B0504020202020204" pitchFamily="34" charset="0"/>
              </a:rPr>
              <a:t>Definition (Wikipedia): </a:t>
            </a:r>
            <a:r>
              <a:rPr lang="en-US" sz="2300" dirty="0" smtClean="0">
                <a:latin typeface="Neo Sans Intel" panose="020B0504020202020204" pitchFamily="34" charset="0"/>
              </a:rPr>
              <a:t>“An </a:t>
            </a:r>
            <a:r>
              <a:rPr lang="en-US" sz="2300" dirty="0">
                <a:solidFill>
                  <a:srgbClr val="FF0000"/>
                </a:solidFill>
                <a:latin typeface="Neo Sans Intel" panose="020B0504020202020204" pitchFamily="34" charset="0"/>
              </a:rPr>
              <a:t>observation</a:t>
            </a:r>
            <a:r>
              <a:rPr lang="en-US" sz="2300" dirty="0">
                <a:latin typeface="Neo Sans Intel" panose="020B0504020202020204" pitchFamily="34" charset="0"/>
              </a:rPr>
              <a:t> point that is </a:t>
            </a:r>
            <a:r>
              <a:rPr lang="en-US" sz="2300" dirty="0">
                <a:solidFill>
                  <a:srgbClr val="FF0000"/>
                </a:solidFill>
                <a:latin typeface="Neo Sans Intel" panose="020B0504020202020204" pitchFamily="34" charset="0"/>
              </a:rPr>
              <a:t>distant</a:t>
            </a:r>
            <a:r>
              <a:rPr lang="en-US" sz="2300" dirty="0">
                <a:latin typeface="Neo Sans Intel" panose="020B0504020202020204" pitchFamily="34" charset="0"/>
              </a:rPr>
              <a:t> from other observations</a:t>
            </a:r>
            <a:r>
              <a:rPr lang="en-US" sz="2300" dirty="0" smtClean="0">
                <a:latin typeface="Neo Sans Intel" panose="020B0504020202020204" pitchFamily="34" charset="0"/>
              </a:rPr>
              <a:t>.</a:t>
            </a:r>
            <a:r>
              <a:rPr lang="en-US" sz="2300" dirty="0">
                <a:latin typeface="Neo Sans Intel" panose="020B0504020202020204" pitchFamily="34" charset="0"/>
              </a:rPr>
              <a:t> An outlier may be due to variability in the measurement or it may indicate experimental </a:t>
            </a:r>
            <a:r>
              <a:rPr lang="en-US" sz="2300" dirty="0" smtClean="0">
                <a:latin typeface="Neo Sans Intel" panose="020B0504020202020204" pitchFamily="34" charset="0"/>
              </a:rPr>
              <a:t>error”</a:t>
            </a:r>
            <a:endParaRPr lang="en-US" sz="2400" dirty="0" smtClean="0">
              <a:latin typeface="Neo Sans Intel" panose="020B0504020202020204" pitchFamily="34" charset="0"/>
            </a:endParaRP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en-US" sz="2400" dirty="0" smtClean="0">
                <a:latin typeface="Neo Sans Intel" panose="020B0504020202020204" pitchFamily="34" charset="0"/>
              </a:rPr>
              <a:t>Lets see an introduction example in R</a:t>
            </a:r>
            <a:endParaRPr lang="en-US" sz="2400" dirty="0">
              <a:latin typeface="Neo Sans Intel" panose="020B0504020202020204" pitchFamily="34" charset="0"/>
            </a:endParaRPr>
          </a:p>
          <a:p>
            <a:pPr marL="0" indent="0">
              <a:lnSpc>
                <a:spcPct val="110000"/>
              </a:lnSpc>
              <a:buFont typeface="Arial" pitchFamily="34" charset="0"/>
              <a:buNone/>
            </a:pPr>
            <a:endParaRPr lang="en-US" sz="2400" u="sng" dirty="0" smtClean="0">
              <a:solidFill>
                <a:schemeClr val="accent1"/>
              </a:solidFill>
              <a:latin typeface="Neo Sans Intel" panose="020B0504020202020204" pitchFamily="34" charset="0"/>
            </a:endParaRPr>
          </a:p>
        </p:txBody>
      </p:sp>
      <p:pic>
        <p:nvPicPr>
          <p:cNvPr id="1028" name="Picture 4" descr="http://academic.uprm.edu/wrolke/esma3102/graphs/outlier2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84" t="5000" r="3583" b="2500"/>
          <a:stretch/>
        </p:blipFill>
        <p:spPr bwMode="auto">
          <a:xfrm>
            <a:off x="4724400" y="3395591"/>
            <a:ext cx="3820298" cy="252412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7796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62490" y="76200"/>
            <a:ext cx="7619020" cy="648072"/>
          </a:xfrm>
        </p:spPr>
        <p:txBody>
          <a:bodyPr>
            <a:normAutofit/>
          </a:bodyPr>
          <a:lstStyle/>
          <a:p>
            <a:r>
              <a:rPr lang="en-US" dirty="0">
                <a:cs typeface="Narkisim" panose="020E0502050101010101" pitchFamily="34" charset="-79"/>
              </a:rPr>
              <a:t>Outliers (2)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76200" y="724272"/>
            <a:ext cx="8839200" cy="5219328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latin typeface="Neo Sans Intel" panose="020B0504020202020204" pitchFamily="34" charset="0"/>
              </a:rPr>
              <a:t>Identifying </a:t>
            </a:r>
            <a:r>
              <a:rPr lang="en-US" dirty="0" smtClean="0">
                <a:latin typeface="Neo Sans Intel" panose="020B0504020202020204" pitchFamily="34" charset="0"/>
              </a:rPr>
              <a:t>observation as an outlier:</a:t>
            </a:r>
          </a:p>
          <a:p>
            <a:pPr marL="1314450" lvl="2" indent="-457200">
              <a:lnSpc>
                <a:spcPct val="150000"/>
              </a:lnSpc>
              <a:buFont typeface="+mj-lt"/>
              <a:buAutoNum type="alphaLcPeriod"/>
            </a:pPr>
            <a:r>
              <a:rPr lang="en-US" dirty="0" smtClean="0">
                <a:latin typeface="Neo Sans Intel" panose="020B0504020202020204" pitchFamily="34" charset="0"/>
              </a:rPr>
              <a:t>Distance </a:t>
            </a:r>
            <a:r>
              <a:rPr lang="en-US" dirty="0">
                <a:latin typeface="Neo Sans Intel" panose="020B0504020202020204" pitchFamily="34" charset="0"/>
              </a:rPr>
              <a:t>based </a:t>
            </a:r>
            <a:r>
              <a:rPr lang="en-US" dirty="0" smtClean="0">
                <a:latin typeface="Neo Sans Intel" panose="020B0504020202020204" pitchFamily="34" charset="0"/>
              </a:rPr>
              <a:t>Methods (e.g. +- 3*SD)</a:t>
            </a:r>
          </a:p>
          <a:p>
            <a:pPr marL="1314450" lvl="2" indent="-457200">
              <a:lnSpc>
                <a:spcPct val="150000"/>
              </a:lnSpc>
              <a:buFont typeface="+mj-lt"/>
              <a:buAutoNum type="alphaLcPeriod"/>
            </a:pPr>
            <a:r>
              <a:rPr lang="en-US" dirty="0">
                <a:latin typeface="Neo Sans Intel" panose="020B0504020202020204" pitchFamily="34" charset="0"/>
              </a:rPr>
              <a:t>Statistical </a:t>
            </a:r>
            <a:r>
              <a:rPr lang="en-US" dirty="0" smtClean="0">
                <a:latin typeface="Neo Sans Intel" panose="020B0504020202020204" pitchFamily="34" charset="0"/>
              </a:rPr>
              <a:t>Methods</a:t>
            </a:r>
            <a:endParaRPr lang="en-US" dirty="0">
              <a:latin typeface="Neo Sans Intel" panose="020B0504020202020204" pitchFamily="34" charset="0"/>
            </a:endParaRPr>
          </a:p>
          <a:p>
            <a:pPr marL="857250" lvl="2" indent="0">
              <a:lnSpc>
                <a:spcPct val="150000"/>
              </a:lnSpc>
              <a:buNone/>
            </a:pPr>
            <a:endParaRPr lang="en-US" sz="1800" dirty="0" smtClean="0">
              <a:latin typeface="Neo Sans Intel" panose="020B050402020202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Neo Sans Intel" panose="020B0504020202020204" pitchFamily="34" charset="0"/>
              </a:rPr>
              <a:t>Formal outlier tests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latin typeface="Neo Sans Intel" panose="020B0504020202020204" pitchFamily="34" charset="0"/>
              </a:rPr>
              <a:t>Differ in their distributional model</a:t>
            </a:r>
          </a:p>
          <a:p>
            <a:pPr lvl="2"/>
            <a:r>
              <a:rPr lang="en-US" dirty="0">
                <a:latin typeface="Neo Sans Intel" panose="020B0504020202020204" pitchFamily="34" charset="0"/>
              </a:rPr>
              <a:t>Usually assume approximately normal</a:t>
            </a:r>
          </a:p>
          <a:p>
            <a:pPr lvl="2"/>
            <a:r>
              <a:rPr lang="en-US" dirty="0" err="1">
                <a:latin typeface="Neo Sans Intel" panose="020B0504020202020204" pitchFamily="34" charset="0"/>
              </a:rPr>
              <a:t>Univariate</a:t>
            </a:r>
            <a:r>
              <a:rPr lang="en-US" dirty="0">
                <a:latin typeface="Neo Sans Intel" panose="020B0504020202020204" pitchFamily="34" charset="0"/>
              </a:rPr>
              <a:t> </a:t>
            </a:r>
            <a:r>
              <a:rPr lang="en-US" dirty="0" smtClean="0">
                <a:latin typeface="Neo Sans Intel" panose="020B0504020202020204" pitchFamily="34" charset="0"/>
              </a:rPr>
              <a:t>VS </a:t>
            </a:r>
            <a:r>
              <a:rPr lang="en-US" dirty="0">
                <a:latin typeface="Neo Sans Intel" panose="020B0504020202020204" pitchFamily="34" charset="0"/>
              </a:rPr>
              <a:t>Multivariate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latin typeface="Neo Sans Intel" panose="020B0504020202020204" pitchFamily="34" charset="0"/>
              </a:rPr>
              <a:t>A single outlier </a:t>
            </a:r>
            <a:r>
              <a:rPr lang="en-US" dirty="0" smtClean="0">
                <a:latin typeface="Neo Sans Intel" panose="020B0504020202020204" pitchFamily="34" charset="0"/>
              </a:rPr>
              <a:t>VS </a:t>
            </a:r>
            <a:r>
              <a:rPr lang="en-US" dirty="0">
                <a:latin typeface="Neo Sans Intel" panose="020B0504020202020204" pitchFamily="34" charset="0"/>
              </a:rPr>
              <a:t>multiple outliers </a:t>
            </a:r>
            <a:r>
              <a:rPr lang="en-US" dirty="0" smtClean="0">
                <a:latin typeface="Neo Sans Intel" panose="020B0504020202020204" pitchFamily="34" charset="0"/>
              </a:rPr>
              <a:t>tests</a:t>
            </a:r>
          </a:p>
          <a:p>
            <a:pPr marL="457200" lvl="1" indent="0">
              <a:buNone/>
            </a:pPr>
            <a:endParaRPr lang="en-US" dirty="0" smtClean="0">
              <a:latin typeface="Neo Sans Intel" panose="020B0504020202020204" pitchFamily="34" charset="0"/>
            </a:endParaRPr>
          </a:p>
          <a:p>
            <a:pPr marL="457200" lvl="1" indent="-457200">
              <a:buFont typeface="Wingdings" panose="05000000000000000000" pitchFamily="2" charset="2"/>
              <a:buChar char="§"/>
            </a:pPr>
            <a:r>
              <a:rPr lang="en-US" sz="3200" dirty="0">
                <a:latin typeface="Neo Sans Intel" panose="020B0504020202020204" pitchFamily="34" charset="0"/>
              </a:rPr>
              <a:t>OK – what should we do with these outliers??</a:t>
            </a:r>
          </a:p>
          <a:p>
            <a:pPr marL="857250" lvl="2" indent="0">
              <a:lnSpc>
                <a:spcPct val="150000"/>
              </a:lnSpc>
              <a:buNone/>
            </a:pPr>
            <a:endParaRPr lang="en-US" sz="1800" dirty="0">
              <a:latin typeface="Neo Sans Intel" panose="020B0504020202020204" pitchFamily="34" charset="0"/>
            </a:endParaRPr>
          </a:p>
          <a:p>
            <a:pPr marL="857250" lvl="2" indent="0">
              <a:lnSpc>
                <a:spcPct val="150000"/>
              </a:lnSpc>
              <a:buNone/>
            </a:pPr>
            <a:endParaRPr lang="en-US" sz="1600" dirty="0">
              <a:latin typeface="Neo Sans Intel" panose="020B0504020202020204" pitchFamily="34" charset="0"/>
            </a:endParaRPr>
          </a:p>
          <a:p>
            <a:pPr>
              <a:lnSpc>
                <a:spcPct val="110000"/>
              </a:lnSpc>
            </a:pPr>
            <a:endParaRPr lang="en-US" sz="2400" dirty="0">
              <a:latin typeface="Neo Sans Intel" panose="020B0504020202020204" pitchFamily="34" charset="0"/>
            </a:endParaRPr>
          </a:p>
          <a:p>
            <a:pPr marL="0" indent="0">
              <a:lnSpc>
                <a:spcPct val="110000"/>
              </a:lnSpc>
              <a:buFont typeface="Arial" pitchFamily="34" charset="0"/>
              <a:buNone/>
            </a:pPr>
            <a:endParaRPr lang="en-US" sz="2400" u="sng" dirty="0" smtClean="0">
              <a:solidFill>
                <a:schemeClr val="accent1"/>
              </a:solidFill>
              <a:latin typeface="Neo Sans Intel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5799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62490" y="76200"/>
            <a:ext cx="7619020" cy="648072"/>
          </a:xfrm>
        </p:spPr>
        <p:txBody>
          <a:bodyPr>
            <a:normAutofit/>
          </a:bodyPr>
          <a:lstStyle/>
          <a:p>
            <a:r>
              <a:rPr lang="en-US" dirty="0">
                <a:cs typeface="Narkisim" panose="020E0502050101010101" pitchFamily="34" charset="-79"/>
              </a:rPr>
              <a:t>Outliers - </a:t>
            </a:r>
            <a:r>
              <a:rPr lang="en-US" dirty="0" err="1">
                <a:cs typeface="Narkisim" panose="020E0502050101010101" pitchFamily="34" charset="-79"/>
              </a:rPr>
              <a:t>Univariate</a:t>
            </a:r>
            <a:r>
              <a:rPr lang="en-US" dirty="0">
                <a:cs typeface="Narkisim" panose="020E0502050101010101" pitchFamily="34" charset="-79"/>
              </a:rPr>
              <a:t> (3)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2"/>
              <p:cNvSpPr txBox="1">
                <a:spLocks/>
              </p:cNvSpPr>
              <p:nvPr/>
            </p:nvSpPr>
            <p:spPr>
              <a:xfrm>
                <a:off x="76200" y="724272"/>
                <a:ext cx="8839200" cy="5219328"/>
              </a:xfrm>
              <a:prstGeom prst="rect">
                <a:avLst/>
              </a:prstGeom>
            </p:spPr>
            <p:txBody>
              <a:bodyPr>
                <a:normAutofit fontScale="92500" lnSpcReduction="10000"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dirty="0">
                    <a:solidFill>
                      <a:srgbClr val="0070C0"/>
                    </a:solidFill>
                  </a:rPr>
                  <a:t>Grubbs’ </a:t>
                </a:r>
                <a:r>
                  <a:rPr lang="en-US" dirty="0" smtClean="0">
                    <a:solidFill>
                      <a:srgbClr val="0070C0"/>
                    </a:solidFill>
                  </a:rPr>
                  <a:t>Test (outlier test for normal </a:t>
                </a:r>
                <a:r>
                  <a:rPr lang="en-US" dirty="0" err="1" smtClean="0">
                    <a:solidFill>
                      <a:srgbClr val="0070C0"/>
                    </a:solidFill>
                  </a:rPr>
                  <a:t>univariate</a:t>
                </a:r>
                <a:r>
                  <a:rPr lang="en-US" dirty="0" smtClean="0">
                    <a:solidFill>
                      <a:srgbClr val="0070C0"/>
                    </a:solidFill>
                  </a:rPr>
                  <a:t> data)</a:t>
                </a:r>
                <a:endParaRPr lang="en-US" dirty="0">
                  <a:solidFill>
                    <a:srgbClr val="0070C0"/>
                  </a:solidFill>
                </a:endParaRP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en-US" dirty="0"/>
                  <a:t>Test for a </a:t>
                </a:r>
                <a:r>
                  <a:rPr lang="en-US" i="1" dirty="0">
                    <a:solidFill>
                      <a:srgbClr val="7030A0"/>
                    </a:solidFill>
                  </a:rPr>
                  <a:t>single</a:t>
                </a:r>
                <a:r>
                  <a:rPr lang="en-US" dirty="0">
                    <a:solidFill>
                      <a:srgbClr val="7030A0"/>
                    </a:solidFill>
                  </a:rPr>
                  <a:t> </a:t>
                </a:r>
                <a:r>
                  <a:rPr lang="en-US" dirty="0"/>
                  <a:t>outlier</a:t>
                </a:r>
              </a:p>
              <a:p>
                <a:pPr lvl="2"/>
                <a:r>
                  <a:rPr lang="en-US" dirty="0"/>
                  <a:t>H</a:t>
                </a:r>
                <a:r>
                  <a:rPr lang="en-US" baseline="-25000" dirty="0"/>
                  <a:t>0</a:t>
                </a:r>
                <a:r>
                  <a:rPr lang="en-US" dirty="0"/>
                  <a:t>: There is no outlier in data</a:t>
                </a:r>
              </a:p>
              <a:p>
                <a:pPr lvl="2"/>
                <a:r>
                  <a:rPr lang="en-US" dirty="0"/>
                  <a:t>H</a:t>
                </a:r>
                <a:r>
                  <a:rPr lang="en-US" baseline="-25000" dirty="0"/>
                  <a:t>A</a:t>
                </a:r>
                <a:r>
                  <a:rPr lang="en-US" dirty="0"/>
                  <a:t>: There is one outlier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en-US" dirty="0"/>
                  <a:t>Grubbs’ test statistic</a:t>
                </a:r>
              </a:p>
              <a:p>
                <a:pPr lvl="2"/>
                <a:r>
                  <a:rPr lang="en-US" dirty="0"/>
                  <a:t>The largest absolute deviation from the sample mean in units of the sample standard deviation </a:t>
                </a:r>
                <a:r>
                  <a:rPr lang="en-US" i="1" dirty="0"/>
                  <a:t>s</a:t>
                </a:r>
                <a:endParaRPr lang="en-US" dirty="0"/>
              </a:p>
              <a:p>
                <a:pPr marL="27432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i="1">
                          <a:solidFill>
                            <a:srgbClr val="800000"/>
                          </a:solidFill>
                          <a:latin typeface="Cambria Math"/>
                        </a:rPr>
                        <m:t>𝐺</m:t>
                      </m:r>
                      <m:r>
                        <a:rPr lang="en-US" sz="1800" i="1">
                          <a:solidFill>
                            <a:srgbClr val="800000"/>
                          </a:solidFill>
                          <a:latin typeface="Cambria Math"/>
                        </a:rPr>
                        <m:t>= </m:t>
                      </m:r>
                      <m:f>
                        <m:fPr>
                          <m:ctrlPr>
                            <a:rPr lang="en-US" sz="1800" i="1">
                              <a:solidFill>
                                <a:srgbClr val="8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func>
                            <m:funcPr>
                              <m:ctrlPr>
                                <a:rPr lang="en-US" sz="1800" i="1">
                                  <a:solidFill>
                                    <a:srgbClr val="8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limLow>
                                <m:limLowPr>
                                  <m:ctrlPr>
                                    <a:rPr lang="en-US" sz="1800" i="1">
                                      <a:solidFill>
                                        <a:srgbClr val="8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limLow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1800">
                                      <a:solidFill>
                                        <a:srgbClr val="800000"/>
                                      </a:solidFill>
                                      <a:latin typeface="Cambria Math"/>
                                    </a:rPr>
                                    <m:t>max</m:t>
                                  </m:r>
                                </m:e>
                                <m:lim>
                                  <m:r>
                                    <a:rPr lang="en-US" sz="1800" i="1">
                                      <a:solidFill>
                                        <a:srgbClr val="800000"/>
                                      </a:solidFill>
                                      <a:latin typeface="Cambria Math"/>
                                    </a:rPr>
                                    <m:t>𝑖</m:t>
                                  </m:r>
                                </m:lim>
                              </m:limLow>
                            </m:fName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sz="1800" i="1">
                                      <a:solidFill>
                                        <a:srgbClr val="8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1800" i="1">
                                          <a:solidFill>
                                            <a:srgbClr val="8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800" i="1">
                                          <a:solidFill>
                                            <a:srgbClr val="800000"/>
                                          </a:solidFill>
                                          <a:latin typeface="Cambria Math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n-US" sz="1800" i="1">
                                          <a:solidFill>
                                            <a:srgbClr val="800000"/>
                                          </a:solidFill>
                                          <a:latin typeface="Cambria Math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1800" i="1">
                                      <a:solidFill>
                                        <a:srgbClr val="800000"/>
                                      </a:solidFill>
                                      <a:latin typeface="Cambria Math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̅"/>
                                      <m:ctrlPr>
                                        <a:rPr lang="en-US" sz="1800" i="1">
                                          <a:solidFill>
                                            <a:srgbClr val="8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1800" i="1">
                                          <a:solidFill>
                                            <a:srgbClr val="800000"/>
                                          </a:solidFill>
                                          <a:latin typeface="Cambria Math"/>
                                        </a:rPr>
                                        <m:t>𝑋</m:t>
                                      </m:r>
                                    </m:e>
                                  </m:acc>
                                </m:e>
                              </m:d>
                            </m:e>
                          </m:func>
                        </m:num>
                        <m:den>
                          <m:r>
                            <a:rPr lang="en-US" sz="1800" i="1">
                              <a:solidFill>
                                <a:srgbClr val="800000"/>
                              </a:solidFill>
                              <a:latin typeface="Cambria Math"/>
                            </a:rPr>
                            <m:t>𝑠</m:t>
                          </m:r>
                        </m:den>
                      </m:f>
                    </m:oMath>
                  </m:oMathPara>
                </a14:m>
                <a:endParaRPr lang="en-US" dirty="0"/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en-US" dirty="0"/>
                  <a:t>Critical region for significance level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/>
                      </a:rPr>
                      <m:t>𝛼</m:t>
                    </m:r>
                  </m:oMath>
                </a14:m>
                <a:endParaRPr lang="en-US" dirty="0"/>
              </a:p>
              <a:p>
                <a:pPr lvl="2"/>
                <a:r>
                  <a:rPr lang="en-US" dirty="0"/>
                  <a:t>Reject H</a:t>
                </a:r>
                <a:r>
                  <a:rPr lang="en-US" baseline="-25000" dirty="0"/>
                  <a:t>0 </a:t>
                </a:r>
                <a:r>
                  <a:rPr lang="en-US" dirty="0"/>
                  <a:t>(the hypothesis of no outliers), if</a:t>
                </a:r>
              </a:p>
              <a:p>
                <a:pPr marL="548640" lvl="2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solidFill>
                            <a:srgbClr val="800000"/>
                          </a:solidFill>
                          <a:latin typeface="Cambria Math"/>
                        </a:rPr>
                        <m:t>𝐺</m:t>
                      </m:r>
                      <m:r>
                        <a:rPr lang="en-US" i="1">
                          <a:solidFill>
                            <a:srgbClr val="800000"/>
                          </a:solidFill>
                          <a:latin typeface="Cambria Math"/>
                        </a:rPr>
                        <m:t>&gt; </m:t>
                      </m:r>
                      <m:f>
                        <m:fPr>
                          <m:ctrlPr>
                            <a:rPr lang="en-US" i="1">
                              <a:solidFill>
                                <a:srgbClr val="8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solidFill>
                                <a:srgbClr val="800000"/>
                              </a:solidFill>
                              <a:latin typeface="Cambria Math"/>
                            </a:rPr>
                            <m:t>𝑁</m:t>
                          </m:r>
                          <m:r>
                            <a:rPr lang="en-US" i="1">
                              <a:solidFill>
                                <a:srgbClr val="800000"/>
                              </a:solidFill>
                              <a:latin typeface="Cambria Math"/>
                            </a:rPr>
                            <m:t>−</m:t>
                          </m:r>
                          <m:r>
                            <a:rPr lang="en-US" i="1">
                              <a:solidFill>
                                <a:srgbClr val="800000"/>
                              </a:solidFill>
                              <a:latin typeface="Cambria Math"/>
                            </a:rPr>
                            <m:t>1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i="1">
                                  <a:solidFill>
                                    <a:srgbClr val="8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i="1">
                                  <a:solidFill>
                                    <a:srgbClr val="800000"/>
                                  </a:solidFill>
                                  <a:latin typeface="Cambria Math"/>
                                </a:rPr>
                                <m:t>𝑁</m:t>
                              </m:r>
                            </m:e>
                          </m:rad>
                        </m:den>
                      </m:f>
                      <m:rad>
                        <m:radPr>
                          <m:degHide m:val="on"/>
                          <m:ctrlPr>
                            <a:rPr lang="en-US" i="1">
                              <a:solidFill>
                                <a:srgbClr val="8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en-US" i="1">
                                  <a:solidFill>
                                    <a:srgbClr val="8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Sup>
                                <m:sSubSupPr>
                                  <m:ctrlPr>
                                    <a:rPr lang="en-US" i="1">
                                      <a:solidFill>
                                        <a:srgbClr val="8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i="1">
                                      <a:solidFill>
                                        <a:srgbClr val="800000"/>
                                      </a:solidFill>
                                      <a:latin typeface="Cambria Math"/>
                                    </a:rPr>
                                    <m:t>𝑡</m:t>
                                  </m:r>
                                </m:e>
                                <m:sub>
                                  <m:d>
                                    <m:dPr>
                                      <m:ctrlPr>
                                        <a:rPr lang="en-US" i="1">
                                          <a:solidFill>
                                            <a:srgbClr val="8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f>
                                        <m:fPr>
                                          <m:type m:val="lin"/>
                                          <m:ctrlPr>
                                            <a:rPr lang="en-US" i="1">
                                              <a:solidFill>
                                                <a:srgbClr val="8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i="1">
                                              <a:solidFill>
                                                <a:srgbClr val="800000"/>
                                              </a:solidFill>
                                              <a:latin typeface="Cambria Math"/>
                                            </a:rPr>
                                            <m:t>𝛼</m:t>
                                          </m:r>
                                        </m:num>
                                        <m:den>
                                          <m:r>
                                            <a:rPr lang="en-US" i="1">
                                              <a:solidFill>
                                                <a:srgbClr val="800000"/>
                                              </a:solidFill>
                                              <a:latin typeface="Cambria Math"/>
                                            </a:rPr>
                                            <m:t>2</m:t>
                                          </m:r>
                                          <m:r>
                                            <a:rPr lang="en-US" i="1">
                                              <a:solidFill>
                                                <a:srgbClr val="800000"/>
                                              </a:solidFill>
                                              <a:latin typeface="Cambria Math"/>
                                            </a:rPr>
                                            <m:t>𝑁</m:t>
                                          </m:r>
                                        </m:den>
                                      </m:f>
                                      <m:r>
                                        <a:rPr lang="en-US" i="1">
                                          <a:solidFill>
                                            <a:srgbClr val="800000"/>
                                          </a:solidFill>
                                          <a:latin typeface="Cambria Math"/>
                                        </a:rPr>
                                        <m:t>,</m:t>
                                      </m:r>
                                      <m:r>
                                        <a:rPr lang="en-US" i="1">
                                          <a:solidFill>
                                            <a:srgbClr val="800000"/>
                                          </a:solidFill>
                                          <a:latin typeface="Cambria Math"/>
                                        </a:rPr>
                                        <m:t>𝑁</m:t>
                                      </m:r>
                                      <m:r>
                                        <a:rPr lang="en-US" i="1">
                                          <a:solidFill>
                                            <a:srgbClr val="800000"/>
                                          </a:solidFill>
                                          <a:latin typeface="Cambria Math"/>
                                        </a:rPr>
                                        <m:t>−</m:t>
                                      </m:r>
                                      <m:r>
                                        <a:rPr lang="en-US" i="1">
                                          <a:solidFill>
                                            <a:srgbClr val="800000"/>
                                          </a:solidFill>
                                          <a:latin typeface="Cambria Math"/>
                                        </a:rPr>
                                        <m:t>2</m:t>
                                      </m:r>
                                    </m:e>
                                  </m:d>
                                </m:sub>
                                <m:sup>
                                  <m:r>
                                    <a:rPr lang="en-US" i="1">
                                      <a:solidFill>
                                        <a:srgbClr val="800000"/>
                                      </a:solidFill>
                                      <a:latin typeface="Cambria Math"/>
                                    </a:rPr>
                                    <m:t>2</m:t>
                                  </m:r>
                                </m:sup>
                              </m:sSubSup>
                            </m:num>
                            <m:den>
                              <m:r>
                                <a:rPr lang="en-US" i="1">
                                  <a:solidFill>
                                    <a:srgbClr val="800000"/>
                                  </a:solidFill>
                                  <a:latin typeface="Cambria Math"/>
                                </a:rPr>
                                <m:t>𝑁</m:t>
                              </m:r>
                              <m:r>
                                <a:rPr lang="en-US" i="1">
                                  <a:solidFill>
                                    <a:srgbClr val="800000"/>
                                  </a:solidFill>
                                  <a:latin typeface="Cambria Math"/>
                                </a:rPr>
                                <m:t>−</m:t>
                              </m:r>
                              <m:r>
                                <a:rPr lang="en-US" i="1">
                                  <a:solidFill>
                                    <a:srgbClr val="800000"/>
                                  </a:solidFill>
                                  <a:latin typeface="Cambria Math"/>
                                </a:rPr>
                                <m:t>2</m:t>
                              </m:r>
                              <m:r>
                                <a:rPr lang="en-US" i="1">
                                  <a:solidFill>
                                    <a:srgbClr val="800000"/>
                                  </a:solidFill>
                                  <a:latin typeface="Cambria Math"/>
                                </a:rPr>
                                <m:t>+</m:t>
                              </m:r>
                              <m:sSubSup>
                                <m:sSubSupPr>
                                  <m:ctrlPr>
                                    <a:rPr lang="en-US" i="1">
                                      <a:solidFill>
                                        <a:srgbClr val="8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i="1">
                                      <a:solidFill>
                                        <a:srgbClr val="800000"/>
                                      </a:solidFill>
                                      <a:latin typeface="Cambria Math"/>
                                    </a:rPr>
                                    <m:t>𝑡</m:t>
                                  </m:r>
                                </m:e>
                                <m:sub>
                                  <m:d>
                                    <m:dPr>
                                      <m:ctrlPr>
                                        <a:rPr lang="en-US" i="1">
                                          <a:solidFill>
                                            <a:srgbClr val="8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f>
                                        <m:fPr>
                                          <m:type m:val="lin"/>
                                          <m:ctrlPr>
                                            <a:rPr lang="en-US" i="1">
                                              <a:solidFill>
                                                <a:srgbClr val="8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i="1">
                                              <a:solidFill>
                                                <a:srgbClr val="800000"/>
                                              </a:solidFill>
                                              <a:latin typeface="Cambria Math"/>
                                            </a:rPr>
                                            <m:t>𝛼</m:t>
                                          </m:r>
                                        </m:num>
                                        <m:den>
                                          <m:r>
                                            <a:rPr lang="en-US" i="1">
                                              <a:solidFill>
                                                <a:srgbClr val="800000"/>
                                              </a:solidFill>
                                              <a:latin typeface="Cambria Math"/>
                                            </a:rPr>
                                            <m:t>2</m:t>
                                          </m:r>
                                          <m:r>
                                            <a:rPr lang="en-US" i="1">
                                              <a:solidFill>
                                                <a:srgbClr val="800000"/>
                                              </a:solidFill>
                                              <a:latin typeface="Cambria Math"/>
                                            </a:rPr>
                                            <m:t>𝑁</m:t>
                                          </m:r>
                                        </m:den>
                                      </m:f>
                                      <m:r>
                                        <a:rPr lang="en-US" i="1">
                                          <a:solidFill>
                                            <a:srgbClr val="800000"/>
                                          </a:solidFill>
                                          <a:latin typeface="Cambria Math"/>
                                        </a:rPr>
                                        <m:t>,</m:t>
                                      </m:r>
                                      <m:r>
                                        <a:rPr lang="en-US" i="1">
                                          <a:solidFill>
                                            <a:srgbClr val="800000"/>
                                          </a:solidFill>
                                          <a:latin typeface="Cambria Math"/>
                                        </a:rPr>
                                        <m:t>𝑁</m:t>
                                      </m:r>
                                      <m:r>
                                        <a:rPr lang="en-US" i="1">
                                          <a:solidFill>
                                            <a:srgbClr val="800000"/>
                                          </a:solidFill>
                                          <a:latin typeface="Cambria Math"/>
                                        </a:rPr>
                                        <m:t>−</m:t>
                                      </m:r>
                                      <m:r>
                                        <a:rPr lang="en-US" i="1">
                                          <a:solidFill>
                                            <a:srgbClr val="800000"/>
                                          </a:solidFill>
                                          <a:latin typeface="Cambria Math"/>
                                        </a:rPr>
                                        <m:t>2</m:t>
                                      </m:r>
                                    </m:e>
                                  </m:d>
                                </m:sub>
                                <m:sup>
                                  <m:r>
                                    <a:rPr lang="en-US" i="1">
                                      <a:solidFill>
                                        <a:srgbClr val="800000"/>
                                      </a:solidFill>
                                      <a:latin typeface="Cambria Math"/>
                                    </a:rPr>
                                    <m:t>2</m:t>
                                  </m:r>
                                </m:sup>
                              </m:sSubSup>
                            </m:den>
                          </m:f>
                        </m:e>
                      </m:rad>
                    </m:oMath>
                  </m:oMathPara>
                </a14:m>
                <a:endParaRPr lang="en-US" sz="1800" dirty="0">
                  <a:latin typeface="Neo Sans Intel" panose="020B0504020202020204" pitchFamily="34" charset="0"/>
                </a:endParaRPr>
              </a:p>
              <a:p>
                <a:pPr marL="857250" lvl="2" indent="0">
                  <a:lnSpc>
                    <a:spcPct val="150000"/>
                  </a:lnSpc>
                  <a:buNone/>
                </a:pPr>
                <a:endParaRPr lang="en-US" sz="1600" dirty="0">
                  <a:latin typeface="Neo Sans Intel" panose="020B0504020202020204" pitchFamily="34" charset="0"/>
                </a:endParaRPr>
              </a:p>
              <a:p>
                <a:pPr>
                  <a:lnSpc>
                    <a:spcPct val="110000"/>
                  </a:lnSpc>
                </a:pPr>
                <a:endParaRPr lang="en-US" sz="2400" dirty="0">
                  <a:latin typeface="Neo Sans Intel" panose="020B0504020202020204" pitchFamily="34" charset="0"/>
                </a:endParaRPr>
              </a:p>
              <a:p>
                <a:pPr marL="0" indent="0">
                  <a:lnSpc>
                    <a:spcPct val="110000"/>
                  </a:lnSpc>
                  <a:buFont typeface="Arial" pitchFamily="34" charset="0"/>
                  <a:buNone/>
                </a:pPr>
                <a:endParaRPr lang="en-US" sz="2400" u="sng" dirty="0" smtClean="0">
                  <a:solidFill>
                    <a:schemeClr val="accent1"/>
                  </a:solidFill>
                  <a:latin typeface="Neo Sans Intel" panose="020B0504020202020204" pitchFamily="34" charset="0"/>
                </a:endParaRPr>
              </a:p>
            </p:txBody>
          </p:sp>
        </mc:Choice>
        <mc:Fallback xmlns="">
          <p:sp>
            <p:nvSpPr>
              <p:cNvPr id="5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200" y="724272"/>
                <a:ext cx="8839200" cy="5219328"/>
              </a:xfrm>
              <a:prstGeom prst="rect">
                <a:avLst/>
              </a:prstGeom>
              <a:blipFill rotWithShape="0">
                <a:blip r:embed="rId3"/>
                <a:stretch>
                  <a:fillRect l="-1655" t="-23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06890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62490" y="76200"/>
            <a:ext cx="7619020" cy="648072"/>
          </a:xfrm>
        </p:spPr>
        <p:txBody>
          <a:bodyPr>
            <a:normAutofit/>
          </a:bodyPr>
          <a:lstStyle/>
          <a:p>
            <a:r>
              <a:rPr lang="en-US" dirty="0">
                <a:cs typeface="Narkisim" panose="020E0502050101010101" pitchFamily="34" charset="-79"/>
              </a:rPr>
              <a:t>Outliers - Univariate (4)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2"/>
              <p:cNvSpPr txBox="1">
                <a:spLocks/>
              </p:cNvSpPr>
              <p:nvPr/>
            </p:nvSpPr>
            <p:spPr>
              <a:xfrm>
                <a:off x="76200" y="724272"/>
                <a:ext cx="8991600" cy="5447928"/>
              </a:xfrm>
              <a:prstGeom prst="rect">
                <a:avLst/>
              </a:prstGeom>
            </p:spPr>
            <p:txBody>
              <a:bodyPr>
                <a:normAutofit fontScale="92500" lnSpcReduction="10000"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dirty="0" err="1">
                    <a:solidFill>
                      <a:srgbClr val="0070C0"/>
                    </a:solidFill>
                    <a:latin typeface="Neo Sans Intel" panose="020B0504020202020204" pitchFamily="34" charset="0"/>
                  </a:rPr>
                  <a:t>Rosner</a:t>
                </a:r>
                <a:r>
                  <a:rPr lang="en-US" dirty="0">
                    <a:solidFill>
                      <a:srgbClr val="0070C0"/>
                    </a:solidFill>
                    <a:latin typeface="Neo Sans Intel" panose="020B0504020202020204" pitchFamily="34" charset="0"/>
                  </a:rPr>
                  <a:t> </a:t>
                </a:r>
                <a:r>
                  <a:rPr lang="en-US" dirty="0" smtClean="0">
                    <a:solidFill>
                      <a:srgbClr val="0070C0"/>
                    </a:solidFill>
                    <a:latin typeface="Neo Sans Intel" panose="020B0504020202020204" pitchFamily="34" charset="0"/>
                  </a:rPr>
                  <a:t>Test (outlier test for normal univariate data)</a:t>
                </a:r>
                <a:endParaRPr lang="en-US" dirty="0">
                  <a:solidFill>
                    <a:srgbClr val="0070C0"/>
                  </a:solidFill>
                  <a:latin typeface="Neo Sans Intel" panose="020B0504020202020204" pitchFamily="34" charset="0"/>
                </a:endParaRP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en-US" dirty="0">
                    <a:latin typeface="Neo Sans Intel" panose="020B0504020202020204" pitchFamily="34" charset="0"/>
                  </a:rPr>
                  <a:t>Test for </a:t>
                </a:r>
                <a:r>
                  <a:rPr lang="en-US" i="1" dirty="0">
                    <a:solidFill>
                      <a:srgbClr val="7030A0"/>
                    </a:solidFill>
                    <a:latin typeface="Neo Sans Intel" panose="020B0504020202020204" pitchFamily="34" charset="0"/>
                  </a:rPr>
                  <a:t>multiple</a:t>
                </a:r>
                <a:r>
                  <a:rPr lang="en-US" dirty="0">
                    <a:solidFill>
                      <a:srgbClr val="7030A0"/>
                    </a:solidFill>
                    <a:latin typeface="Neo Sans Intel" panose="020B0504020202020204" pitchFamily="34" charset="0"/>
                  </a:rPr>
                  <a:t> </a:t>
                </a:r>
                <a:r>
                  <a:rPr lang="en-US" dirty="0">
                    <a:latin typeface="Neo Sans Intel" panose="020B0504020202020204" pitchFamily="34" charset="0"/>
                  </a:rPr>
                  <a:t>outliers by sequentially applying Grubbs’ Test</a:t>
                </a:r>
              </a:p>
              <a:p>
                <a:pPr lvl="2"/>
                <a:r>
                  <a:rPr lang="en-US" dirty="0">
                    <a:latin typeface="Neo Sans Intel" panose="020B0504020202020204" pitchFamily="34" charset="0"/>
                  </a:rPr>
                  <a:t>Detect one outlier at a time, remove the outlier, and repeat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en-US" dirty="0">
                    <a:latin typeface="Neo Sans Intel" panose="020B0504020202020204" pitchFamily="34" charset="0"/>
                  </a:rPr>
                  <a:t>Critical region for significance level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/>
                      </a:rPr>
                      <m:t>𝛼</m:t>
                    </m:r>
                  </m:oMath>
                </a14:m>
                <a:r>
                  <a:rPr lang="en-US" dirty="0">
                    <a:latin typeface="Neo Sans Intel" panose="020B0504020202020204" pitchFamily="34" charset="0"/>
                  </a:rPr>
                  <a:t>, at iteration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/>
                      </a:rPr>
                      <m:t>𝑖</m:t>
                    </m:r>
                  </m:oMath>
                </a14:m>
                <a:r>
                  <a:rPr lang="en-US" dirty="0">
                    <a:latin typeface="Neo Sans Intel" panose="020B0504020202020204" pitchFamily="34" charset="0"/>
                  </a:rPr>
                  <a:t> </a:t>
                </a:r>
              </a:p>
              <a:p>
                <a:pPr marL="27432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i="1">
                              <a:solidFill>
                                <a:srgbClr val="8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i="1">
                              <a:solidFill>
                                <a:srgbClr val="800000"/>
                              </a:solidFill>
                              <a:latin typeface="Cambria Math"/>
                            </a:rPr>
                            <m:t>𝜆</m:t>
                          </m:r>
                        </m:e>
                        <m:sub>
                          <m:r>
                            <a:rPr lang="en-US" sz="1800" i="1">
                              <a:solidFill>
                                <a:srgbClr val="800000"/>
                              </a:solidFill>
                              <a:latin typeface="Cambria Math"/>
                            </a:rPr>
                            <m:t>𝑖</m:t>
                          </m:r>
                        </m:sub>
                      </m:sSub>
                      <m:r>
                        <a:rPr lang="en-US" sz="1800" i="1">
                          <a:solidFill>
                            <a:srgbClr val="800000"/>
                          </a:solidFill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sz="1800" i="1">
                              <a:solidFill>
                                <a:srgbClr val="8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i="1">
                              <a:solidFill>
                                <a:srgbClr val="800000"/>
                              </a:solidFill>
                              <a:latin typeface="Cambria Math"/>
                            </a:rPr>
                            <m:t>𝑁</m:t>
                          </m:r>
                          <m:r>
                            <a:rPr lang="en-US" sz="1800" i="1">
                              <a:solidFill>
                                <a:srgbClr val="800000"/>
                              </a:solidFill>
                              <a:latin typeface="Cambria Math"/>
                            </a:rPr>
                            <m:t>−</m:t>
                          </m:r>
                          <m:r>
                            <a:rPr lang="en-US" sz="1800" i="1">
                              <a:solidFill>
                                <a:srgbClr val="800000"/>
                              </a:solidFill>
                              <a:latin typeface="Cambria Math"/>
                            </a:rPr>
                            <m:t>𝑖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sz="1800" i="1">
                                  <a:solidFill>
                                    <a:srgbClr val="8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sz="1800" i="1">
                                  <a:solidFill>
                                    <a:srgbClr val="800000"/>
                                  </a:solidFill>
                                  <a:latin typeface="Cambria Math"/>
                                </a:rPr>
                                <m:t>𝑁</m:t>
                              </m:r>
                              <m:r>
                                <a:rPr lang="en-US" sz="1800" i="1">
                                  <a:solidFill>
                                    <a:srgbClr val="800000"/>
                                  </a:solidFill>
                                  <a:latin typeface="Cambria Math"/>
                                </a:rPr>
                                <m:t>−</m:t>
                              </m:r>
                              <m:r>
                                <a:rPr lang="en-US" sz="1800" i="1">
                                  <a:solidFill>
                                    <a:srgbClr val="800000"/>
                                  </a:solidFill>
                                  <a:latin typeface="Cambria Math"/>
                                </a:rPr>
                                <m:t>𝑖</m:t>
                              </m:r>
                              <m:r>
                                <a:rPr lang="en-US" sz="1800" i="1">
                                  <a:solidFill>
                                    <a:srgbClr val="800000"/>
                                  </a:solidFill>
                                  <a:latin typeface="Cambria Math"/>
                                </a:rPr>
                                <m:t>+</m:t>
                              </m:r>
                              <m:r>
                                <a:rPr lang="en-US" sz="1800" i="1">
                                  <a:solidFill>
                                    <a:srgbClr val="800000"/>
                                  </a:solidFill>
                                  <a:latin typeface="Cambria Math"/>
                                </a:rPr>
                                <m:t>1</m:t>
                              </m:r>
                            </m:e>
                          </m:rad>
                        </m:den>
                      </m:f>
                      <m:rad>
                        <m:radPr>
                          <m:degHide m:val="on"/>
                          <m:ctrlPr>
                            <a:rPr lang="en-US" sz="1800" i="1">
                              <a:solidFill>
                                <a:srgbClr val="8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en-US" sz="1800" i="1">
                                  <a:solidFill>
                                    <a:srgbClr val="8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Sup>
                                <m:sSubSupPr>
                                  <m:ctrlPr>
                                    <a:rPr lang="en-US" sz="1800" i="1">
                                      <a:solidFill>
                                        <a:srgbClr val="8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1800" i="1">
                                      <a:solidFill>
                                        <a:srgbClr val="800000"/>
                                      </a:solidFill>
                                      <a:latin typeface="Cambria Math"/>
                                    </a:rPr>
                                    <m:t>𝑡</m:t>
                                  </m:r>
                                </m:e>
                                <m:sub>
                                  <m:d>
                                    <m:dPr>
                                      <m:ctrlPr>
                                        <a:rPr lang="en-US" sz="1800" i="1">
                                          <a:solidFill>
                                            <a:srgbClr val="8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800" i="1">
                                          <a:solidFill>
                                            <a:srgbClr val="800000"/>
                                          </a:solidFill>
                                          <a:latin typeface="Cambria Math"/>
                                        </a:rPr>
                                        <m:t>𝑝</m:t>
                                      </m:r>
                                      <m:r>
                                        <a:rPr lang="en-US" sz="1800" i="1">
                                          <a:solidFill>
                                            <a:srgbClr val="800000"/>
                                          </a:solidFill>
                                          <a:latin typeface="Cambria Math"/>
                                        </a:rPr>
                                        <m:t>,</m:t>
                                      </m:r>
                                      <m:r>
                                        <a:rPr lang="en-US" sz="1800" i="1">
                                          <a:solidFill>
                                            <a:srgbClr val="800000"/>
                                          </a:solidFill>
                                          <a:latin typeface="Cambria Math"/>
                                        </a:rPr>
                                        <m:t>𝑁</m:t>
                                      </m:r>
                                      <m:r>
                                        <a:rPr lang="en-US" sz="1800" i="1">
                                          <a:solidFill>
                                            <a:srgbClr val="800000"/>
                                          </a:solidFill>
                                          <a:latin typeface="Cambria Math"/>
                                        </a:rPr>
                                        <m:t>−</m:t>
                                      </m:r>
                                      <m:r>
                                        <a:rPr lang="en-US" sz="1800" i="1">
                                          <a:solidFill>
                                            <a:srgbClr val="800000"/>
                                          </a:solidFill>
                                          <a:latin typeface="Cambria Math"/>
                                        </a:rPr>
                                        <m:t>𝑖</m:t>
                                      </m:r>
                                      <m:r>
                                        <a:rPr lang="en-US" sz="1800" i="1">
                                          <a:solidFill>
                                            <a:srgbClr val="800000"/>
                                          </a:solidFill>
                                          <a:latin typeface="Cambria Math"/>
                                        </a:rPr>
                                        <m:t>−</m:t>
                                      </m:r>
                                      <m:r>
                                        <a:rPr lang="en-US" sz="1800" i="1">
                                          <a:solidFill>
                                            <a:srgbClr val="800000"/>
                                          </a:solidFill>
                                          <a:latin typeface="Cambria Math"/>
                                        </a:rPr>
                                        <m:t>1</m:t>
                                      </m:r>
                                    </m:e>
                                  </m:d>
                                </m:sub>
                                <m:sup>
                                  <m:r>
                                    <a:rPr lang="en-US" sz="1800" i="1">
                                      <a:solidFill>
                                        <a:srgbClr val="800000"/>
                                      </a:solidFill>
                                      <a:latin typeface="Cambria Math"/>
                                    </a:rPr>
                                    <m:t>2</m:t>
                                  </m:r>
                                </m:sup>
                              </m:sSubSup>
                            </m:num>
                            <m:den>
                              <m:r>
                                <a:rPr lang="en-US" sz="1800" i="1">
                                  <a:solidFill>
                                    <a:srgbClr val="800000"/>
                                  </a:solidFill>
                                  <a:latin typeface="Cambria Math"/>
                                </a:rPr>
                                <m:t>𝑁</m:t>
                              </m:r>
                              <m:r>
                                <a:rPr lang="en-US" sz="1800" i="1">
                                  <a:solidFill>
                                    <a:srgbClr val="800000"/>
                                  </a:solidFill>
                                  <a:latin typeface="Cambria Math"/>
                                </a:rPr>
                                <m:t>−</m:t>
                              </m:r>
                              <m:r>
                                <a:rPr lang="en-US" sz="1800" i="1">
                                  <a:solidFill>
                                    <a:srgbClr val="800000"/>
                                  </a:solidFill>
                                  <a:latin typeface="Cambria Math"/>
                                </a:rPr>
                                <m:t>𝑖</m:t>
                              </m:r>
                              <m:r>
                                <a:rPr lang="en-US" sz="1800" i="1">
                                  <a:solidFill>
                                    <a:srgbClr val="800000"/>
                                  </a:solidFill>
                                  <a:latin typeface="Cambria Math"/>
                                </a:rPr>
                                <m:t>−</m:t>
                              </m:r>
                              <m:r>
                                <a:rPr lang="en-US" sz="1800" i="1">
                                  <a:solidFill>
                                    <a:srgbClr val="800000"/>
                                  </a:solidFill>
                                  <a:latin typeface="Cambria Math"/>
                                </a:rPr>
                                <m:t>1</m:t>
                              </m:r>
                              <m:r>
                                <a:rPr lang="en-US" sz="1800" i="1">
                                  <a:solidFill>
                                    <a:srgbClr val="800000"/>
                                  </a:solidFill>
                                  <a:latin typeface="Cambria Math"/>
                                </a:rPr>
                                <m:t>+</m:t>
                              </m:r>
                              <m:sSubSup>
                                <m:sSubSupPr>
                                  <m:ctrlPr>
                                    <a:rPr lang="en-US" sz="1800" i="1">
                                      <a:solidFill>
                                        <a:srgbClr val="8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1800" i="1">
                                      <a:solidFill>
                                        <a:srgbClr val="800000"/>
                                      </a:solidFill>
                                      <a:latin typeface="Cambria Math"/>
                                    </a:rPr>
                                    <m:t>𝑡</m:t>
                                  </m:r>
                                </m:e>
                                <m:sub>
                                  <m:d>
                                    <m:dPr>
                                      <m:ctrlPr>
                                        <a:rPr lang="en-US" sz="1800" i="1">
                                          <a:solidFill>
                                            <a:srgbClr val="8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800" i="1">
                                          <a:solidFill>
                                            <a:srgbClr val="800000"/>
                                          </a:solidFill>
                                          <a:latin typeface="Cambria Math"/>
                                        </a:rPr>
                                        <m:t>𝑝</m:t>
                                      </m:r>
                                      <m:r>
                                        <a:rPr lang="en-US" sz="1800" i="1">
                                          <a:solidFill>
                                            <a:srgbClr val="800000"/>
                                          </a:solidFill>
                                          <a:latin typeface="Cambria Math"/>
                                        </a:rPr>
                                        <m:t>,</m:t>
                                      </m:r>
                                      <m:r>
                                        <a:rPr lang="en-US" sz="1800" i="1">
                                          <a:solidFill>
                                            <a:srgbClr val="800000"/>
                                          </a:solidFill>
                                          <a:latin typeface="Cambria Math"/>
                                        </a:rPr>
                                        <m:t>𝑁</m:t>
                                      </m:r>
                                      <m:r>
                                        <a:rPr lang="en-US" sz="1800" i="1">
                                          <a:solidFill>
                                            <a:srgbClr val="800000"/>
                                          </a:solidFill>
                                          <a:latin typeface="Cambria Math"/>
                                        </a:rPr>
                                        <m:t>−</m:t>
                                      </m:r>
                                      <m:r>
                                        <a:rPr lang="en-US" sz="1800" i="1">
                                          <a:solidFill>
                                            <a:srgbClr val="800000"/>
                                          </a:solidFill>
                                          <a:latin typeface="Cambria Math"/>
                                        </a:rPr>
                                        <m:t>𝑖</m:t>
                                      </m:r>
                                      <m:r>
                                        <a:rPr lang="en-US" sz="1800" i="1">
                                          <a:solidFill>
                                            <a:srgbClr val="800000"/>
                                          </a:solidFill>
                                          <a:latin typeface="Cambria Math"/>
                                        </a:rPr>
                                        <m:t>−</m:t>
                                      </m:r>
                                      <m:r>
                                        <a:rPr lang="en-US" sz="1800" i="1">
                                          <a:solidFill>
                                            <a:srgbClr val="800000"/>
                                          </a:solidFill>
                                          <a:latin typeface="Cambria Math"/>
                                        </a:rPr>
                                        <m:t>1</m:t>
                                      </m:r>
                                    </m:e>
                                  </m:d>
                                </m:sub>
                                <m:sup>
                                  <m:r>
                                    <a:rPr lang="en-US" sz="1800" i="1">
                                      <a:solidFill>
                                        <a:srgbClr val="800000"/>
                                      </a:solidFill>
                                      <a:latin typeface="Cambria Math"/>
                                    </a:rPr>
                                    <m:t>2</m:t>
                                  </m:r>
                                </m:sup>
                              </m:sSubSup>
                            </m:den>
                          </m:f>
                        </m:e>
                      </m:rad>
                    </m:oMath>
                  </m:oMathPara>
                </a14:m>
                <a:endParaRPr lang="en-US" sz="1800" i="1" dirty="0">
                  <a:solidFill>
                    <a:srgbClr val="009900"/>
                  </a:solidFill>
                  <a:latin typeface="Neo Sans Intel" panose="020B0504020202020204" pitchFamily="34" charset="0"/>
                </a:endParaRPr>
              </a:p>
              <a:p>
                <a:pPr marL="914400" lvl="2" indent="0">
                  <a:buNone/>
                </a:pPr>
                <a:r>
                  <a:rPr lang="en-US" dirty="0" smtClean="0">
                    <a:latin typeface="Neo Sans Intel" panose="020B0504020202020204" pitchFamily="34" charset="0"/>
                  </a:rPr>
                  <a:t>		Where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srgbClr val="800000"/>
                        </a:solidFill>
                        <a:latin typeface="Cambria Math"/>
                      </a:rPr>
                      <m:t>𝑝</m:t>
                    </m:r>
                    <m:r>
                      <a:rPr lang="en-US" i="1">
                        <a:solidFill>
                          <a:srgbClr val="800000"/>
                        </a:solidFill>
                        <a:latin typeface="Cambria Math"/>
                      </a:rPr>
                      <m:t>=</m:t>
                    </m:r>
                    <m:r>
                      <a:rPr lang="en-US" i="1">
                        <a:solidFill>
                          <a:srgbClr val="800000"/>
                        </a:solidFill>
                        <a:latin typeface="Cambria Math"/>
                      </a:rPr>
                      <m:t>1</m:t>
                    </m:r>
                    <m:r>
                      <a:rPr lang="en-US" i="1">
                        <a:solidFill>
                          <a:srgbClr val="800000"/>
                        </a:solidFill>
                        <a:latin typeface="Cambria Math"/>
                      </a:rPr>
                      <m:t>−</m:t>
                    </m:r>
                    <m:f>
                      <m:fPr>
                        <m:type m:val="lin"/>
                        <m:ctrlPr>
                          <a:rPr lang="en-US" i="1">
                            <a:solidFill>
                              <a:srgbClr val="80000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solidFill>
                              <a:srgbClr val="800000"/>
                            </a:solidFill>
                            <a:latin typeface="Cambria Math"/>
                          </a:rPr>
                          <m:t>𝛼</m:t>
                        </m:r>
                      </m:num>
                      <m:den>
                        <m:r>
                          <a:rPr lang="en-US" i="1">
                            <a:solidFill>
                              <a:srgbClr val="800000"/>
                            </a:solidFill>
                            <a:latin typeface="Cambria Math"/>
                          </a:rPr>
                          <m:t>2</m:t>
                        </m:r>
                        <m:d>
                          <m:dPr>
                            <m:ctrlPr>
                              <a:rPr lang="en-US" i="1">
                                <a:solidFill>
                                  <a:srgbClr val="8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solidFill>
                                  <a:srgbClr val="800000"/>
                                </a:solidFill>
                                <a:latin typeface="Cambria Math"/>
                              </a:rPr>
                              <m:t>𝑁</m:t>
                            </m:r>
                            <m:r>
                              <a:rPr lang="en-US" i="1">
                                <a:solidFill>
                                  <a:srgbClr val="800000"/>
                                </a:solidFill>
                                <a:latin typeface="Cambria Math"/>
                              </a:rPr>
                              <m:t>−</m:t>
                            </m:r>
                            <m:r>
                              <a:rPr lang="en-US" i="1">
                                <a:solidFill>
                                  <a:srgbClr val="800000"/>
                                </a:solidFill>
                                <a:latin typeface="Cambria Math"/>
                              </a:rPr>
                              <m:t>𝑖</m:t>
                            </m:r>
                            <m:r>
                              <a:rPr lang="en-US" i="1">
                                <a:solidFill>
                                  <a:srgbClr val="800000"/>
                                </a:solidFill>
                                <a:latin typeface="Cambria Math"/>
                              </a:rPr>
                              <m:t>−</m:t>
                            </m:r>
                            <m:r>
                              <a:rPr lang="en-US" i="1">
                                <a:solidFill>
                                  <a:srgbClr val="800000"/>
                                </a:solidFill>
                                <a:latin typeface="Cambria Math"/>
                              </a:rPr>
                              <m:t>1</m:t>
                            </m:r>
                          </m:e>
                        </m:d>
                      </m:den>
                    </m:f>
                  </m:oMath>
                </a14:m>
                <a:endParaRPr lang="en-US" dirty="0" smtClean="0">
                  <a:latin typeface="Neo Sans Intel" panose="020B0504020202020204" pitchFamily="34" charset="0"/>
                </a:endParaRPr>
              </a:p>
              <a:p>
                <a:pPr marL="914400" lvl="2" indent="0">
                  <a:buNone/>
                </a:pPr>
                <a:endParaRPr lang="en-US" dirty="0">
                  <a:latin typeface="Neo Sans Intel" panose="020B0504020202020204" pitchFamily="34" charset="0"/>
                </a:endParaRPr>
              </a:p>
              <a:p>
                <a:pPr lvl="2"/>
                <a:r>
                  <a:rPr lang="en-US" dirty="0">
                    <a:latin typeface="Neo Sans Intel" panose="020B0504020202020204" pitchFamily="34" charset="0"/>
                  </a:rPr>
                  <a:t>All (adjusted) test statistics and critical values are being calculated up to a predetermined upper </a:t>
                </a:r>
                <a:r>
                  <a:rPr lang="en-US" dirty="0" smtClean="0">
                    <a:latin typeface="Neo Sans Intel" panose="020B0504020202020204" pitchFamily="34" charset="0"/>
                  </a:rPr>
                  <a:t>bound</a:t>
                </a:r>
              </a:p>
              <a:p>
                <a:pPr marL="914400" lvl="2" indent="0">
                  <a:buNone/>
                </a:pPr>
                <a:endParaRPr lang="en-US" dirty="0">
                  <a:latin typeface="Neo Sans Intel" panose="020B0504020202020204" pitchFamily="34" charset="0"/>
                </a:endParaRPr>
              </a:p>
              <a:p>
                <a:pPr lvl="2"/>
                <a:r>
                  <a:rPr lang="en-US" dirty="0">
                    <a:latin typeface="Neo Sans Intel" panose="020B0504020202020204" pitchFamily="34" charset="0"/>
                  </a:rPr>
                  <a:t>The number of outliers is determined by the largest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/>
                      </a:rPr>
                      <m:t>𝑖</m:t>
                    </m:r>
                  </m:oMath>
                </a14:m>
                <a:r>
                  <a:rPr lang="en-US" dirty="0">
                    <a:latin typeface="Neo Sans Intel" panose="020B0504020202020204" pitchFamily="34" charset="0"/>
                  </a:rPr>
                  <a:t> such that the test statistics is larger than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𝜆</m:t>
                        </m:r>
                      </m:e>
                      <m:sub>
                        <m:r>
                          <a:rPr lang="en-US" i="1">
                            <a:latin typeface="Cambria Math"/>
                          </a:rPr>
                          <m:t>𝑖</m:t>
                        </m:r>
                      </m:sub>
                    </m:sSub>
                  </m:oMath>
                </a14:m>
                <a:endParaRPr lang="en-US" dirty="0">
                  <a:latin typeface="Neo Sans Intel" panose="020B0504020202020204" pitchFamily="34" charset="0"/>
                </a:endParaRPr>
              </a:p>
              <a:p>
                <a:pPr lvl="5"/>
                <a:endParaRPr lang="en-US" dirty="0">
                  <a:latin typeface="Neo Sans Intel" panose="020B0504020202020204" pitchFamily="34" charset="0"/>
                </a:endParaRPr>
              </a:p>
              <a:p>
                <a:pPr lvl="1">
                  <a:buFont typeface="Wingdings" panose="05000000000000000000" pitchFamily="2" charset="2"/>
                  <a:buChar char="§"/>
                </a:pPr>
                <a:endParaRPr lang="en-US" sz="1800" dirty="0">
                  <a:latin typeface="Neo Sans Intel" panose="020B0504020202020204" pitchFamily="34" charset="0"/>
                </a:endParaRPr>
              </a:p>
              <a:p>
                <a:pPr marL="857250" lvl="2" indent="0">
                  <a:lnSpc>
                    <a:spcPct val="150000"/>
                  </a:lnSpc>
                  <a:buNone/>
                </a:pPr>
                <a:endParaRPr lang="en-US" sz="1600" dirty="0">
                  <a:latin typeface="Neo Sans Intel" panose="020B0504020202020204" pitchFamily="34" charset="0"/>
                </a:endParaRPr>
              </a:p>
              <a:p>
                <a:pPr>
                  <a:lnSpc>
                    <a:spcPct val="110000"/>
                  </a:lnSpc>
                </a:pPr>
                <a:endParaRPr lang="en-US" sz="2400" dirty="0">
                  <a:latin typeface="Neo Sans Intel" panose="020B0504020202020204" pitchFamily="34" charset="0"/>
                </a:endParaRPr>
              </a:p>
              <a:p>
                <a:pPr marL="0" indent="0">
                  <a:lnSpc>
                    <a:spcPct val="110000"/>
                  </a:lnSpc>
                  <a:buFont typeface="Arial" pitchFamily="34" charset="0"/>
                  <a:buNone/>
                </a:pPr>
                <a:endParaRPr lang="en-US" sz="2400" u="sng" dirty="0" smtClean="0">
                  <a:solidFill>
                    <a:schemeClr val="accent1"/>
                  </a:solidFill>
                  <a:latin typeface="Neo Sans Intel" panose="020B0504020202020204" pitchFamily="34" charset="0"/>
                </a:endParaRPr>
              </a:p>
            </p:txBody>
          </p:sp>
        </mc:Choice>
        <mc:Fallback xmlns="">
          <p:sp>
            <p:nvSpPr>
              <p:cNvPr id="5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200" y="724272"/>
                <a:ext cx="8991600" cy="5447928"/>
              </a:xfrm>
              <a:prstGeom prst="rect">
                <a:avLst/>
              </a:prstGeom>
              <a:blipFill rotWithShape="0">
                <a:blip r:embed="rId3"/>
                <a:stretch>
                  <a:fillRect l="-1627" t="-2237" r="-122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43249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62490" y="-76572"/>
            <a:ext cx="7619020" cy="648072"/>
          </a:xfrm>
        </p:spPr>
        <p:txBody>
          <a:bodyPr>
            <a:normAutofit/>
          </a:bodyPr>
          <a:lstStyle/>
          <a:p>
            <a:r>
              <a:rPr lang="en-US" dirty="0">
                <a:cs typeface="Narkisim" panose="020E0502050101010101" pitchFamily="34" charset="-79"/>
              </a:rPr>
              <a:t>Outliers - Multivariate (5)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76200" y="533400"/>
            <a:ext cx="8991600" cy="5676528"/>
          </a:xfrm>
          <a:prstGeom prst="rect">
            <a:avLst/>
          </a:prstGeom>
        </p:spPr>
        <p:txBody>
          <a:bodyPr>
            <a:normAutofit fontScale="70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500" dirty="0">
                <a:solidFill>
                  <a:srgbClr val="0070C0"/>
                </a:solidFill>
                <a:latin typeface="Neo Sans Intel" panose="020B0504020202020204" pitchFamily="34" charset="0"/>
              </a:rPr>
              <a:t>Nearest Neighbors based approaches</a:t>
            </a:r>
          </a:p>
          <a:p>
            <a:pPr marL="542925" lvl="1" indent="-277813">
              <a:buFont typeface="Wingdings" panose="05000000000000000000" pitchFamily="2" charset="2"/>
              <a:buChar char="§"/>
            </a:pPr>
            <a:r>
              <a:rPr lang="en-US" dirty="0" smtClean="0">
                <a:latin typeface="Neo Sans Intel" panose="020B0504020202020204" pitchFamily="34" charset="0"/>
              </a:rPr>
              <a:t>Compute </a:t>
            </a:r>
            <a:r>
              <a:rPr lang="en-US" dirty="0">
                <a:latin typeface="Neo Sans Intel" panose="020B0504020202020204" pitchFamily="34" charset="0"/>
              </a:rPr>
              <a:t>the distance between every pair of data points</a:t>
            </a:r>
          </a:p>
          <a:p>
            <a:pPr marL="542925" lvl="1" indent="-277813">
              <a:buFont typeface="Wingdings" panose="05000000000000000000" pitchFamily="2" charset="2"/>
              <a:buChar char="§"/>
            </a:pPr>
            <a:r>
              <a:rPr lang="en-US" dirty="0" smtClean="0">
                <a:latin typeface="Neo Sans Intel" panose="020B0504020202020204" pitchFamily="34" charset="0"/>
              </a:rPr>
              <a:t>There </a:t>
            </a:r>
            <a:r>
              <a:rPr lang="en-US" dirty="0">
                <a:latin typeface="Neo Sans Intel" panose="020B0504020202020204" pitchFamily="34" charset="0"/>
              </a:rPr>
              <a:t>are various ways to define outliers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>
                <a:latin typeface="Neo Sans Intel" panose="020B0504020202020204" pitchFamily="34" charset="0"/>
              </a:rPr>
              <a:t>Density</a:t>
            </a:r>
            <a:endParaRPr lang="en-US" dirty="0">
              <a:latin typeface="Neo Sans Intel" panose="020B0504020202020204" pitchFamily="34" charset="0"/>
            </a:endParaRPr>
          </a:p>
          <a:p>
            <a:pPr lvl="2"/>
            <a:r>
              <a:rPr lang="en-US" dirty="0">
                <a:latin typeface="Neo Sans Intel" panose="020B0504020202020204" pitchFamily="34" charset="0"/>
              </a:rPr>
              <a:t>Data points for which there are fewer than </a:t>
            </a:r>
            <a:r>
              <a:rPr lang="en-US" i="1" dirty="0">
                <a:latin typeface="Neo Sans Intel" panose="020B0504020202020204" pitchFamily="34" charset="0"/>
              </a:rPr>
              <a:t>p</a:t>
            </a:r>
            <a:r>
              <a:rPr lang="en-US" dirty="0">
                <a:latin typeface="Neo Sans Intel" panose="020B0504020202020204" pitchFamily="34" charset="0"/>
              </a:rPr>
              <a:t> neighbors within a distance </a:t>
            </a:r>
            <a:r>
              <a:rPr lang="en-US" i="1" dirty="0" smtClean="0">
                <a:latin typeface="Neo Sans Intel" panose="020B0504020202020204" pitchFamily="34" charset="0"/>
              </a:rPr>
              <a:t>D</a:t>
            </a:r>
          </a:p>
          <a:p>
            <a:pPr marL="914400" lvl="2" indent="0">
              <a:buNone/>
            </a:pPr>
            <a:endParaRPr lang="en-US" i="1" dirty="0">
              <a:latin typeface="Neo Sans Intel" panose="020B0504020202020204" pitchFamily="34" charset="0"/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en-US" dirty="0">
                <a:latin typeface="Neo Sans Intel" panose="020B0504020202020204" pitchFamily="34" charset="0"/>
              </a:rPr>
              <a:t>Distance</a:t>
            </a:r>
          </a:p>
          <a:p>
            <a:pPr lvl="2"/>
            <a:r>
              <a:rPr lang="en-US" dirty="0">
                <a:latin typeface="Neo Sans Intel" panose="020B0504020202020204" pitchFamily="34" charset="0"/>
              </a:rPr>
              <a:t>The top n data points whose distance to the </a:t>
            </a:r>
            <a:r>
              <a:rPr lang="en-US" dirty="0" err="1">
                <a:latin typeface="Neo Sans Intel" panose="020B0504020202020204" pitchFamily="34" charset="0"/>
              </a:rPr>
              <a:t>k</a:t>
            </a:r>
            <a:r>
              <a:rPr lang="en-US" baseline="30000" dirty="0" err="1">
                <a:latin typeface="Neo Sans Intel" panose="020B0504020202020204" pitchFamily="34" charset="0"/>
              </a:rPr>
              <a:t>th</a:t>
            </a:r>
            <a:r>
              <a:rPr lang="en-US" dirty="0">
                <a:latin typeface="Neo Sans Intel" panose="020B0504020202020204" pitchFamily="34" charset="0"/>
              </a:rPr>
              <a:t> nearest neighbor </a:t>
            </a:r>
            <a:r>
              <a:rPr lang="en-US" dirty="0" smtClean="0">
                <a:latin typeface="Neo Sans Intel" panose="020B0504020202020204" pitchFamily="34" charset="0"/>
              </a:rPr>
              <a:t>are the greatest</a:t>
            </a:r>
            <a:endParaRPr lang="en-US" dirty="0">
              <a:latin typeface="Neo Sans Intel" panose="020B0504020202020204" pitchFamily="34" charset="0"/>
            </a:endParaRPr>
          </a:p>
          <a:p>
            <a:pPr lvl="2"/>
            <a:r>
              <a:rPr lang="en-US" dirty="0">
                <a:latin typeface="Neo Sans Intel" panose="020B0504020202020204" pitchFamily="34" charset="0"/>
              </a:rPr>
              <a:t>The top n data points whose average distance to the k nearest neighbors </a:t>
            </a:r>
            <a:r>
              <a:rPr lang="en-US" dirty="0" smtClean="0">
                <a:latin typeface="Neo Sans Intel" panose="020B0504020202020204" pitchFamily="34" charset="0"/>
              </a:rPr>
              <a:t>are the greatest </a:t>
            </a:r>
          </a:p>
          <a:p>
            <a:pPr marL="914400" lvl="2" indent="0">
              <a:buNone/>
            </a:pPr>
            <a:endParaRPr lang="en-US" dirty="0">
              <a:latin typeface="Neo Sans Intel" panose="020B0504020202020204" pitchFamily="34" charset="0"/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en-US" dirty="0">
                <a:latin typeface="Neo Sans Intel" panose="020B0504020202020204" pitchFamily="34" charset="0"/>
              </a:rPr>
              <a:t>Local Outlier Factor (LOF)</a:t>
            </a:r>
          </a:p>
          <a:p>
            <a:pPr lvl="2"/>
            <a:r>
              <a:rPr lang="en-US" dirty="0">
                <a:latin typeface="Neo Sans Intel" panose="020B0504020202020204" pitchFamily="34" charset="0"/>
              </a:rPr>
              <a:t>Based on a concept of a local density, where locality is given by k nearest neighbors, whose distance is used to estimate the </a:t>
            </a:r>
            <a:r>
              <a:rPr lang="en-US" dirty="0" smtClean="0">
                <a:latin typeface="Neo Sans Intel" panose="020B0504020202020204" pitchFamily="34" charset="0"/>
              </a:rPr>
              <a:t>density</a:t>
            </a:r>
          </a:p>
          <a:p>
            <a:pPr lvl="3">
              <a:buFont typeface="Arial" panose="020B0604020202020204" pitchFamily="34" charset="0"/>
              <a:buChar char="•"/>
            </a:pPr>
            <a:r>
              <a:rPr lang="en-US" dirty="0">
                <a:latin typeface="Neo Sans Intel" panose="020B0504020202020204" pitchFamily="34" charset="0"/>
              </a:rPr>
              <a:t>Compare the local density of an object to the local densities of its </a:t>
            </a:r>
            <a:r>
              <a:rPr lang="en-US" dirty="0" smtClean="0">
                <a:latin typeface="Neo Sans Intel" panose="020B0504020202020204" pitchFamily="34" charset="0"/>
              </a:rPr>
              <a:t>neighbors</a:t>
            </a:r>
          </a:p>
          <a:p>
            <a:pPr marL="1371600" lvl="3" indent="0">
              <a:buNone/>
            </a:pPr>
            <a:endParaRPr lang="en-US" dirty="0">
              <a:latin typeface="Neo Sans Intel" panose="020B0504020202020204" pitchFamily="34" charset="0"/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en-US" dirty="0">
                <a:latin typeface="Neo Sans Intel" panose="020B0504020202020204" pitchFamily="34" charset="0"/>
              </a:rPr>
              <a:t>Class Outlier Factor (COF)</a:t>
            </a:r>
          </a:p>
          <a:p>
            <a:pPr lvl="2"/>
            <a:r>
              <a:rPr lang="en-US" dirty="0">
                <a:latin typeface="Neo Sans Intel" panose="020B0504020202020204" pitchFamily="34" charset="0"/>
              </a:rPr>
              <a:t>A class restricted distance approach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US" sz="1800" dirty="0">
              <a:latin typeface="Neo Sans Intel" panose="020B0504020202020204" pitchFamily="34" charset="0"/>
            </a:endParaRPr>
          </a:p>
          <a:p>
            <a:pPr marL="857250" lvl="2" indent="0">
              <a:lnSpc>
                <a:spcPct val="150000"/>
              </a:lnSpc>
              <a:buNone/>
            </a:pPr>
            <a:endParaRPr lang="en-US" sz="1600" dirty="0">
              <a:latin typeface="Neo Sans Intel" panose="020B0504020202020204" pitchFamily="34" charset="0"/>
            </a:endParaRPr>
          </a:p>
          <a:p>
            <a:pPr>
              <a:lnSpc>
                <a:spcPct val="110000"/>
              </a:lnSpc>
            </a:pPr>
            <a:endParaRPr lang="en-US" sz="2400" dirty="0">
              <a:latin typeface="Neo Sans Intel" panose="020B0504020202020204" pitchFamily="34" charset="0"/>
            </a:endParaRPr>
          </a:p>
          <a:p>
            <a:pPr marL="0" indent="0">
              <a:lnSpc>
                <a:spcPct val="110000"/>
              </a:lnSpc>
              <a:buFont typeface="Arial" pitchFamily="34" charset="0"/>
              <a:buNone/>
            </a:pPr>
            <a:endParaRPr lang="en-US" sz="2400" u="sng" dirty="0" smtClean="0">
              <a:solidFill>
                <a:schemeClr val="accent1"/>
              </a:solidFill>
              <a:latin typeface="Neo Sans Intel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9377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Narkisim" panose="020E0502050101010101" pitchFamily="34" charset="-79"/>
              </a:rPr>
              <a:t>Outliers - Multivariate </a:t>
            </a:r>
            <a:r>
              <a:rPr lang="en-US" dirty="0" smtClean="0">
                <a:cs typeface="Narkisim" panose="020E0502050101010101" pitchFamily="34" charset="-79"/>
              </a:rPr>
              <a:t>(6)</a:t>
            </a:r>
            <a:endParaRPr lang="en-US" dirty="0"/>
          </a:p>
        </p:txBody>
      </p:sp>
      <p:pic>
        <p:nvPicPr>
          <p:cNvPr id="4" name="Picture 4" descr="http://upload.wikimedia.org/wikipedia/commons/thumb/4/4e/LOF-idea.svg/250px-LOF-idea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7075" y="1143000"/>
            <a:ext cx="2609850" cy="273512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3068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490" y="152400"/>
            <a:ext cx="7619020" cy="648072"/>
          </a:xfrm>
        </p:spPr>
        <p:txBody>
          <a:bodyPr/>
          <a:lstStyle/>
          <a:p>
            <a:r>
              <a:rPr lang="en-US" dirty="0" smtClean="0">
                <a:cs typeface="Narkisim" panose="020E0502050101010101" pitchFamily="34" charset="-79"/>
              </a:rPr>
              <a:t>Agenda</a:t>
            </a:r>
            <a:endParaRPr lang="en-US" dirty="0">
              <a:cs typeface="Narkisim" panose="020E0502050101010101" pitchFamily="34" charset="-79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23900"/>
            <a:ext cx="8229600" cy="5600700"/>
          </a:xfrm>
        </p:spPr>
        <p:txBody>
          <a:bodyPr>
            <a:normAutofit fontScale="62500" lnSpcReduction="20000"/>
          </a:bodyPr>
          <a:lstStyle/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Introduction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900" dirty="0">
                <a:latin typeface="Neo Sans Intel" panose="020B0504020202020204" pitchFamily="34" charset="0"/>
              </a:rPr>
              <a:t>Data types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Distance measures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Correlation and Mutual information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Data distribution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900" dirty="0">
                <a:latin typeface="Neo Sans Intel" panose="020B0504020202020204" pitchFamily="34" charset="0"/>
              </a:rPr>
              <a:t>Missing values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900" dirty="0">
                <a:latin typeface="Neo Sans Intel" panose="020B0504020202020204" pitchFamily="34" charset="0"/>
              </a:rPr>
              <a:t>Outliers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b="1" dirty="0" smtClean="0">
                <a:solidFill>
                  <a:srgbClr val="FF0000"/>
                </a:solidFill>
                <a:latin typeface="Neo Sans Intel" panose="020B0504020202020204" pitchFamily="34" charset="0"/>
              </a:rPr>
              <a:t>Normalization &amp; Transformation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Discretization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Unbalanced data</a:t>
            </a:r>
          </a:p>
          <a:p>
            <a:pPr marL="457200" indent="-457200">
              <a:buFont typeface="+mj-lt"/>
              <a:buAutoNum type="arabicPeriod"/>
            </a:pPr>
            <a:endParaRPr lang="en-US" sz="2800" dirty="0" smtClean="0">
              <a:latin typeface="Neo Sans Intel" panose="020B05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sz="2800" dirty="0" smtClean="0">
              <a:latin typeface="Neo Sans Intel" panose="020B0504020202020204" pitchFamily="34" charset="0"/>
            </a:endParaRPr>
          </a:p>
          <a:p>
            <a:pPr marL="0" indent="0">
              <a:buNone/>
            </a:pPr>
            <a:endParaRPr lang="en-US" sz="2000" dirty="0" smtClean="0">
              <a:latin typeface="Neo Sans Intel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9698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Normalization (1)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 smtClean="0">
                <a:latin typeface="Neo Sans Intel" panose="020B0504020202020204" pitchFamily="34" charset="0"/>
              </a:rPr>
              <a:t>AKA Feature Scaling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>
                <a:latin typeface="Neo Sans Intel" panose="020B0504020202020204" pitchFamily="34" charset="0"/>
              </a:rPr>
              <a:t>Why do we need normalize the data?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>
                <a:latin typeface="Neo Sans Intel" panose="020B0504020202020204" pitchFamily="34" charset="0"/>
              </a:rPr>
              <a:t>Easy comparison of values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>
                <a:latin typeface="Neo Sans Intel" panose="020B0504020202020204" pitchFamily="34" charset="0"/>
              </a:rPr>
              <a:t>In some algorithms, objective functions will not work properly (or quick) without it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>
                <a:latin typeface="Neo Sans Intel" panose="020B0504020202020204" pitchFamily="34" charset="0"/>
              </a:rPr>
              <a:t>Example: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>
                <a:latin typeface="Neo Sans Intel" panose="020B0504020202020204" pitchFamily="34" charset="0"/>
              </a:rPr>
              <a:t>Predict the cost of the house, giving it’s size (squared meters) and the # of bedrooms</a:t>
            </a:r>
          </a:p>
          <a:p>
            <a:pPr lvl="1"/>
            <a:endParaRPr lang="en-US" dirty="0" smtClean="0">
              <a:latin typeface="Neo Sans Intel" panose="020B0504020202020204" pitchFamily="34" charset="0"/>
            </a:endParaRPr>
          </a:p>
          <a:p>
            <a:pPr lvl="1"/>
            <a:endParaRPr lang="en-US" dirty="0">
              <a:latin typeface="Neo Sans Intel" panose="020B0504020202020204" pitchFamily="34" charset="0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6003325" y="5410200"/>
            <a:ext cx="2514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5867400" y="5029200"/>
            <a:ext cx="457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40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214925" y="5029200"/>
            <a:ext cx="5766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200</a:t>
            </a:r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5257800" y="5901016"/>
            <a:ext cx="304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105400" y="5520016"/>
            <a:ext cx="457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410200" y="5531685"/>
            <a:ext cx="5766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0145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 smtClean="0">
                <a:latin typeface="Neo Sans Intel" panose="020B0504020202020204" pitchFamily="34" charset="0"/>
              </a:rPr>
              <a:t>Min/Max normalization to [0,1]</a:t>
            </a:r>
          </a:p>
          <a:p>
            <a:pPr lvl="1"/>
            <a:endParaRPr lang="en-US" dirty="0" smtClean="0">
              <a:latin typeface="Neo Sans Intel" panose="020B0504020202020204" pitchFamily="34" charset="0"/>
            </a:endParaRPr>
          </a:p>
          <a:p>
            <a:endParaRPr lang="en-US" dirty="0" smtClean="0">
              <a:latin typeface="Neo Sans Intel" panose="020B0504020202020204" pitchFamily="34" charset="0"/>
            </a:endParaRPr>
          </a:p>
          <a:p>
            <a:endParaRPr lang="en-US" dirty="0">
              <a:latin typeface="Neo Sans Intel" panose="020B050402020202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Neo Sans Intel" panose="020B0504020202020204" pitchFamily="34" charset="0"/>
              </a:rPr>
              <a:t>Min/Max normalization </a:t>
            </a:r>
            <a:r>
              <a:rPr lang="en-US" dirty="0" smtClean="0">
                <a:latin typeface="Neo Sans Intel" panose="020B0504020202020204" pitchFamily="34" charset="0"/>
              </a:rPr>
              <a:t>to [-1,1] (if we want 0 to be the central point)</a:t>
            </a:r>
          </a:p>
        </p:txBody>
      </p:sp>
      <p:pic>
        <p:nvPicPr>
          <p:cNvPr id="2052" name="Picture 4" descr="http://www.benetzkorn.com/wp-content/uploads/2011/11/Normalize-0-to-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996646"/>
            <a:ext cx="3095625" cy="1104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Normalization (2)</a:t>
            </a:r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7315200" y="1981200"/>
            <a:ext cx="120272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7086600" y="1676400"/>
            <a:ext cx="457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40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8198450" y="1676400"/>
            <a:ext cx="5766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200</a:t>
            </a:r>
            <a:endParaRPr lang="en-US" dirty="0"/>
          </a:p>
        </p:txBody>
      </p:sp>
      <p:cxnSp>
        <p:nvCxnSpPr>
          <p:cNvPr id="21" name="Straight Connector 20"/>
          <p:cNvCxnSpPr/>
          <p:nvPr/>
        </p:nvCxnSpPr>
        <p:spPr>
          <a:xfrm>
            <a:off x="6586151" y="2007308"/>
            <a:ext cx="304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6433751" y="1659924"/>
            <a:ext cx="457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6738551" y="1671592"/>
            <a:ext cx="5766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7</a:t>
            </a:r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6019800" y="3124200"/>
            <a:ext cx="25146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5867400" y="2743200"/>
            <a:ext cx="457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8381510" y="2754868"/>
            <a:ext cx="5766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4" name="Down Arrow 23"/>
          <p:cNvSpPr/>
          <p:nvPr/>
        </p:nvSpPr>
        <p:spPr>
          <a:xfrm>
            <a:off x="7086600" y="2286000"/>
            <a:ext cx="304800" cy="6477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Connector 35"/>
          <p:cNvCxnSpPr/>
          <p:nvPr/>
        </p:nvCxnSpPr>
        <p:spPr>
          <a:xfrm>
            <a:off x="6003325" y="5568280"/>
            <a:ext cx="25146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5850925" y="5187280"/>
            <a:ext cx="457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8365035" y="5198948"/>
            <a:ext cx="5766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9" name="Down Arrow 38"/>
          <p:cNvSpPr/>
          <p:nvPr/>
        </p:nvSpPr>
        <p:spPr>
          <a:xfrm>
            <a:off x="7070125" y="4730080"/>
            <a:ext cx="304800" cy="6477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Connector 40"/>
          <p:cNvCxnSpPr/>
          <p:nvPr/>
        </p:nvCxnSpPr>
        <p:spPr>
          <a:xfrm>
            <a:off x="7303101" y="4512276"/>
            <a:ext cx="120272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7074501" y="4207476"/>
            <a:ext cx="457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40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8186351" y="4207476"/>
            <a:ext cx="5766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200</a:t>
            </a:r>
            <a:endParaRPr lang="en-US" dirty="0"/>
          </a:p>
        </p:txBody>
      </p:sp>
      <p:cxnSp>
        <p:nvCxnSpPr>
          <p:cNvPr id="44" name="Straight Connector 43"/>
          <p:cNvCxnSpPr/>
          <p:nvPr/>
        </p:nvCxnSpPr>
        <p:spPr>
          <a:xfrm>
            <a:off x="6574052" y="4538384"/>
            <a:ext cx="304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6421652" y="4191000"/>
            <a:ext cx="457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6726452" y="4202668"/>
            <a:ext cx="5766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7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7033" y="4501480"/>
            <a:ext cx="381000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3988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76200"/>
            <a:ext cx="7619020" cy="648072"/>
          </a:xfrm>
        </p:spPr>
        <p:txBody>
          <a:bodyPr/>
          <a:lstStyle/>
          <a:p>
            <a:r>
              <a:rPr lang="en-US" dirty="0" smtClean="0"/>
              <a:t>Introduction (3)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0900" y="549892"/>
            <a:ext cx="8856984" cy="5867400"/>
          </a:xfrm>
        </p:spPr>
        <p:txBody>
          <a:bodyPr/>
          <a:lstStyle/>
          <a:p>
            <a:pPr marL="0" indent="0">
              <a:buNone/>
            </a:pPr>
            <a:r>
              <a:rPr lang="en-US" u="sng" dirty="0">
                <a:latin typeface="Neo Sans Intel" panose="020B0504020202020204" pitchFamily="34" charset="0"/>
              </a:rPr>
              <a:t>Why is data preprocessing important?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 smtClean="0">
                <a:latin typeface="Neo Sans Intel" panose="020B0504020202020204" pitchFamily="34" charset="0"/>
              </a:rPr>
              <a:t>“Garbage in </a:t>
            </a:r>
            <a:r>
              <a:rPr lang="en-US" dirty="0" smtClean="0">
                <a:latin typeface="Neo Sans Intel" panose="020B0504020202020204" pitchFamily="34" charset="0"/>
                <a:sym typeface="Wingdings" panose="05000000000000000000" pitchFamily="2" charset="2"/>
              </a:rPr>
              <a:t> Garbage out”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latin typeface="Neo Sans Intel" panose="020B0504020202020204" pitchFamily="34" charset="0"/>
                <a:sym typeface="Wingdings" panose="05000000000000000000" pitchFamily="2" charset="2"/>
              </a:rPr>
              <a:t>No </a:t>
            </a:r>
            <a:r>
              <a:rPr lang="en-US" dirty="0">
                <a:latin typeface="Neo Sans Intel" panose="020B0504020202020204" pitchFamily="34" charset="0"/>
                <a:sym typeface="Wingdings" panose="05000000000000000000" pitchFamily="2" charset="2"/>
              </a:rPr>
              <a:t>quality data</a:t>
            </a:r>
            <a:r>
              <a:rPr lang="en-US" dirty="0">
                <a:latin typeface="Neo Sans Intel" panose="020B0504020202020204" pitchFamily="34" charset="0"/>
              </a:rPr>
              <a:t> </a:t>
            </a:r>
            <a:r>
              <a:rPr lang="en-US" dirty="0" smtClean="0">
                <a:latin typeface="Neo Sans Intel" panose="020B0504020202020204" pitchFamily="34" charset="0"/>
              </a:rPr>
              <a:t>– no q</a:t>
            </a:r>
            <a:r>
              <a:rPr lang="en-US" dirty="0" smtClean="0">
                <a:latin typeface="Neo Sans Intel" panose="020B0504020202020204" pitchFamily="34" charset="0"/>
                <a:sym typeface="Wingdings" panose="05000000000000000000" pitchFamily="2" charset="2"/>
              </a:rPr>
              <a:t>uality mining results!</a:t>
            </a:r>
            <a:endParaRPr lang="en-US" dirty="0">
              <a:latin typeface="Neo Sans Intel" panose="020B0504020202020204" pitchFamily="34" charset="0"/>
              <a:sym typeface="Wingdings" panose="05000000000000000000" pitchFamily="2" charset="2"/>
            </a:endParaRP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latin typeface="Neo Sans Intel" panose="020B0504020202020204" pitchFamily="34" charset="0"/>
                <a:sym typeface="Wingdings" panose="05000000000000000000" pitchFamily="2" charset="2"/>
              </a:rPr>
              <a:t>Irrelevant data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latin typeface="Neo Sans Intel" panose="020B0504020202020204" pitchFamily="34" charset="0"/>
                <a:sym typeface="Wingdings" panose="05000000000000000000" pitchFamily="2" charset="2"/>
              </a:rPr>
              <a:t>Redundant data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latin typeface="Neo Sans Intel" panose="020B0504020202020204" pitchFamily="34" charset="0"/>
                <a:sym typeface="Wingdings" panose="05000000000000000000" pitchFamily="2" charset="2"/>
              </a:rPr>
              <a:t>Too much data (e.g. outliers, curse of dimensionality)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latin typeface="Neo Sans Intel" panose="020B0504020202020204" pitchFamily="34" charset="0"/>
                <a:sym typeface="Wingdings" panose="05000000000000000000" pitchFamily="2" charset="2"/>
              </a:rPr>
              <a:t>Data representation (e.g. - zip-code)</a:t>
            </a:r>
            <a:endParaRPr lang="en-US" dirty="0">
              <a:latin typeface="Neo Sans Intel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5813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Normalization (3)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 smtClean="0">
                <a:latin typeface="Neo Sans Intel" panose="020B0504020202020204" pitchFamily="34" charset="0"/>
              </a:rPr>
              <a:t>Standardization (Z – normalization).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>
                <a:latin typeface="Neo Sans Intel" panose="020B0504020202020204" pitchFamily="34" charset="0"/>
              </a:rPr>
              <a:t>using mean and standard deviation. Fits normalized-like data.</a:t>
            </a:r>
            <a:endParaRPr lang="en-US" dirty="0">
              <a:latin typeface="Neo Sans Intel" panose="020B05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599" y="2849583"/>
            <a:ext cx="7393459" cy="3236892"/>
          </a:xfrm>
          <a:prstGeom prst="rect">
            <a:avLst/>
          </a:prstGeom>
        </p:spPr>
      </p:pic>
      <p:pic>
        <p:nvPicPr>
          <p:cNvPr id="4100" name="Picture 4" descr="http://www.benetzkorn.com/wp-content/uploads/2011/11/Standardize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2676524"/>
            <a:ext cx="2667000" cy="1209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7557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Normalization </a:t>
            </a:r>
            <a:r>
              <a:rPr lang="en-US" dirty="0" smtClean="0"/>
              <a:t>(4)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 smtClean="0"/>
              <a:t>Log normalization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Used when values are ranged over several orders of magnitude.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X’ = a*</a:t>
            </a:r>
            <a:r>
              <a:rPr lang="en-US" dirty="0" err="1" smtClean="0"/>
              <a:t>log</a:t>
            </a:r>
            <a:r>
              <a:rPr lang="en-US" baseline="-25000" dirty="0" err="1" smtClean="0"/>
              <a:t>b</a:t>
            </a:r>
            <a:r>
              <a:rPr lang="en-US" dirty="0" smtClean="0"/>
              <a:t>(X)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2323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Normalization </a:t>
            </a:r>
            <a:r>
              <a:rPr lang="en-US" dirty="0" smtClean="0"/>
              <a:t>(5)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 smtClean="0">
                <a:latin typeface="Neo Sans Intel" panose="020B0504020202020204" pitchFamily="34" charset="0"/>
              </a:rPr>
              <a:t>But… which normalization method to use?</a:t>
            </a:r>
          </a:p>
        </p:txBody>
      </p:sp>
    </p:spTree>
    <p:extLst>
      <p:ext uri="{BB962C8B-B14F-4D97-AF65-F5344CB8AC3E}">
        <p14:creationId xmlns:p14="http://schemas.microsoft.com/office/powerpoint/2010/main" val="3757544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Transformations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 smtClean="0">
                <a:latin typeface="Neo Sans Intel" panose="020B0504020202020204" pitchFamily="34" charset="0"/>
              </a:rPr>
              <a:t>Transformation examples – log(X), 1/X, X^2 etc…. Can lead us to non-linear models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>
                <a:latin typeface="Neo Sans Intel" panose="020B0504020202020204" pitchFamily="34" charset="0"/>
              </a:rPr>
              <a:t>Let’s see an example</a:t>
            </a:r>
          </a:p>
          <a:p>
            <a:endParaRPr lang="en-US" dirty="0">
              <a:latin typeface="Neo Sans Intel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522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490" y="152400"/>
            <a:ext cx="7619020" cy="648072"/>
          </a:xfrm>
        </p:spPr>
        <p:txBody>
          <a:bodyPr/>
          <a:lstStyle/>
          <a:p>
            <a:r>
              <a:rPr lang="en-US" dirty="0" smtClean="0">
                <a:cs typeface="Narkisim" panose="020E0502050101010101" pitchFamily="34" charset="-79"/>
              </a:rPr>
              <a:t>Agenda</a:t>
            </a:r>
            <a:endParaRPr lang="en-US" dirty="0">
              <a:cs typeface="Narkisim" panose="020E0502050101010101" pitchFamily="34" charset="-79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23900"/>
            <a:ext cx="8229600" cy="5600700"/>
          </a:xfrm>
        </p:spPr>
        <p:txBody>
          <a:bodyPr>
            <a:normAutofit fontScale="62500" lnSpcReduction="20000"/>
          </a:bodyPr>
          <a:lstStyle/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Introduction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900" dirty="0">
                <a:latin typeface="Neo Sans Intel" panose="020B0504020202020204" pitchFamily="34" charset="0"/>
              </a:rPr>
              <a:t>Data types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Distance measures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Correlation and Mutual information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Data distribution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900" dirty="0">
                <a:latin typeface="Neo Sans Intel" panose="020B0504020202020204" pitchFamily="34" charset="0"/>
              </a:rPr>
              <a:t>Missing values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900" dirty="0">
                <a:latin typeface="Neo Sans Intel" panose="020B0504020202020204" pitchFamily="34" charset="0"/>
              </a:rPr>
              <a:t>Outliers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900" dirty="0">
                <a:latin typeface="Neo Sans Intel" panose="020B0504020202020204" pitchFamily="34" charset="0"/>
              </a:rPr>
              <a:t>Normalization &amp; Transformation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b="1" dirty="0" smtClean="0">
                <a:solidFill>
                  <a:srgbClr val="FF0000"/>
                </a:solidFill>
                <a:latin typeface="Neo Sans Intel" panose="020B0504020202020204" pitchFamily="34" charset="0"/>
              </a:rPr>
              <a:t>Discretization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Unbalanced data</a:t>
            </a:r>
          </a:p>
          <a:p>
            <a:pPr marL="457200" indent="-457200">
              <a:buFont typeface="+mj-lt"/>
              <a:buAutoNum type="arabicPeriod"/>
            </a:pPr>
            <a:endParaRPr lang="en-US" sz="2800" dirty="0" smtClean="0">
              <a:latin typeface="Neo Sans Intel" panose="020B05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sz="2800" dirty="0" smtClean="0">
              <a:latin typeface="Neo Sans Intel" panose="020B0504020202020204" pitchFamily="34" charset="0"/>
            </a:endParaRPr>
          </a:p>
          <a:p>
            <a:pPr marL="0" indent="0">
              <a:buNone/>
            </a:pPr>
            <a:endParaRPr lang="en-US" sz="2000" dirty="0" smtClean="0">
              <a:latin typeface="Neo Sans Intel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9005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Discretization (1)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 smtClean="0">
                <a:latin typeface="Neo Sans Intel" panose="020B0504020202020204" pitchFamily="34" charset="0"/>
              </a:rPr>
              <a:t>Why do we need to change the data?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>
                <a:latin typeface="Neo Sans Intel" panose="020B0504020202020204" pitchFamily="34" charset="0"/>
              </a:rPr>
              <a:t>Some models/measures can’t handle continuous values (i.e. Naïve Bayes, MI)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>
                <a:latin typeface="Neo Sans Intel" panose="020B0504020202020204" pitchFamily="34" charset="0"/>
              </a:rPr>
              <a:t>Some numeric values don’t have a meaningful numeric insights (but when taking them as discrete ones – they do have)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>
                <a:latin typeface="Neo Sans Intel" panose="020B0504020202020204" pitchFamily="34" charset="0"/>
              </a:rPr>
              <a:t>The business might have useful information to give us.</a:t>
            </a:r>
          </a:p>
        </p:txBody>
      </p:sp>
    </p:spTree>
    <p:extLst>
      <p:ext uri="{BB962C8B-B14F-4D97-AF65-F5344CB8AC3E}">
        <p14:creationId xmlns:p14="http://schemas.microsoft.com/office/powerpoint/2010/main" val="1771932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Discretization 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914400"/>
            <a:ext cx="8856984" cy="4896544"/>
          </a:xfrm>
        </p:spPr>
        <p:txBody>
          <a:bodyPr/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b="1" dirty="0">
                <a:latin typeface="Neo Sans Intel" panose="020B0504020202020204" pitchFamily="34" charset="0"/>
              </a:rPr>
              <a:t>Equal-width </a:t>
            </a:r>
            <a:r>
              <a:rPr lang="en-US" dirty="0">
                <a:latin typeface="Neo Sans Intel" panose="020B0504020202020204" pitchFamily="34" charset="0"/>
              </a:rPr>
              <a:t>(distance) partitioning</a:t>
            </a:r>
          </a:p>
          <a:p>
            <a:pPr lvl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latin typeface="Neo Sans Intel" panose="020B0504020202020204" pitchFamily="34" charset="0"/>
              </a:rPr>
              <a:t>Divides the range into N intervals of equal size: uniform grid</a:t>
            </a:r>
          </a:p>
          <a:p>
            <a:pPr lvl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latin typeface="Neo Sans Intel" panose="020B0504020202020204" pitchFamily="34" charset="0"/>
              </a:rPr>
              <a:t>if A and B are the lowest and highest values of the attribute, the width of intervals will be: W = (B –A)/N.</a:t>
            </a:r>
          </a:p>
          <a:p>
            <a:pPr lvl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latin typeface="Neo Sans Intel" panose="020B0504020202020204" pitchFamily="34" charset="0"/>
              </a:rPr>
              <a:t>The most straightforward, but outliers may dominate presentation</a:t>
            </a:r>
          </a:p>
          <a:p>
            <a:pPr lvl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latin typeface="Neo Sans Intel" panose="020B0504020202020204" pitchFamily="34" charset="0"/>
              </a:rPr>
              <a:t>Skewed data is not handled well</a:t>
            </a:r>
          </a:p>
          <a:p>
            <a:endParaRPr lang="en-US" dirty="0">
              <a:latin typeface="Neo Sans Intel" panose="020B0504020202020204" pitchFamily="34" charset="0"/>
            </a:endParaRPr>
          </a:p>
        </p:txBody>
      </p:sp>
      <p:pic>
        <p:nvPicPr>
          <p:cNvPr id="1026" name="Picture 2" descr="exponential.jpg (546×336)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7800" y="3876430"/>
            <a:ext cx="3375025" cy="2076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/>
          <p:cNvCxnSpPr/>
          <p:nvPr/>
        </p:nvCxnSpPr>
        <p:spPr>
          <a:xfrm>
            <a:off x="6324600" y="4191000"/>
            <a:ext cx="0" cy="144780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7020791" y="4191000"/>
            <a:ext cx="0" cy="144780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7772400" y="4191000"/>
            <a:ext cx="0" cy="144780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3713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Discretization (3)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b="1" dirty="0">
                <a:latin typeface="Neo Sans Intel" panose="020B0504020202020204" pitchFamily="34" charset="0"/>
              </a:rPr>
              <a:t>Equal-depth </a:t>
            </a:r>
            <a:r>
              <a:rPr lang="en-US" dirty="0">
                <a:latin typeface="Neo Sans Intel" panose="020B0504020202020204" pitchFamily="34" charset="0"/>
              </a:rPr>
              <a:t>(frequency) partitioning</a:t>
            </a:r>
          </a:p>
          <a:p>
            <a:pPr lvl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latin typeface="Neo Sans Intel" panose="020B0504020202020204" pitchFamily="34" charset="0"/>
              </a:rPr>
              <a:t>Divides the range into N intervals, each containing approximately same number of samples</a:t>
            </a:r>
          </a:p>
          <a:p>
            <a:pPr lvl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latin typeface="Neo Sans Intel" panose="020B0504020202020204" pitchFamily="34" charset="0"/>
              </a:rPr>
              <a:t>Good data scaling</a:t>
            </a:r>
          </a:p>
          <a:p>
            <a:pPr lvl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latin typeface="Neo Sans Intel" panose="020B0504020202020204" pitchFamily="34" charset="0"/>
              </a:rPr>
              <a:t>Managing categorical attributes can be tricky</a:t>
            </a:r>
          </a:p>
          <a:p>
            <a:endParaRPr lang="en-US" dirty="0">
              <a:latin typeface="Neo Sans Intel" panose="020B0504020202020204" pitchFamily="34" charset="0"/>
            </a:endParaRPr>
          </a:p>
        </p:txBody>
      </p:sp>
      <p:pic>
        <p:nvPicPr>
          <p:cNvPr id="4" name="Picture 2" descr="exponential.jpg (546×336)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7018" y="3993573"/>
            <a:ext cx="3375025" cy="2076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/>
          <p:cNvCxnSpPr/>
          <p:nvPr/>
        </p:nvCxnSpPr>
        <p:spPr>
          <a:xfrm>
            <a:off x="5715000" y="4191000"/>
            <a:ext cx="0" cy="144780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6019800" y="4191000"/>
            <a:ext cx="0" cy="144780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6629400" y="4191000"/>
            <a:ext cx="0" cy="144780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8184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Discretization (4)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800" b="1" dirty="0" smtClean="0">
                <a:latin typeface="Neo Sans Intel" panose="020B0504020202020204" pitchFamily="34" charset="0"/>
              </a:rPr>
              <a:t>Entropy based</a:t>
            </a:r>
          </a:p>
          <a:p>
            <a:pPr marL="742950" lvl="2" indent="-342900">
              <a:lnSpc>
                <a:spcPct val="150000"/>
              </a:lnSpc>
            </a:pPr>
            <a:r>
              <a:rPr lang="en-US" dirty="0">
                <a:latin typeface="Neo Sans Intel" panose="020B0504020202020204" pitchFamily="34" charset="0"/>
              </a:rPr>
              <a:t>The entropy (or the information content) is calculated on the basis of the class </a:t>
            </a:r>
            <a:r>
              <a:rPr lang="en-US" dirty="0" smtClean="0">
                <a:latin typeface="Neo Sans Intel" panose="020B0504020202020204" pitchFamily="34" charset="0"/>
              </a:rPr>
              <a:t>label. </a:t>
            </a:r>
          </a:p>
          <a:p>
            <a:pPr marL="742950" lvl="2" indent="-342900">
              <a:lnSpc>
                <a:spcPct val="150000"/>
              </a:lnSpc>
            </a:pPr>
            <a:r>
              <a:rPr lang="en-US" dirty="0" smtClean="0">
                <a:latin typeface="Neo Sans Intel" panose="020B0504020202020204" pitchFamily="34" charset="0"/>
              </a:rPr>
              <a:t>Intuitively</a:t>
            </a:r>
            <a:r>
              <a:rPr lang="en-US" dirty="0">
                <a:latin typeface="Neo Sans Intel" panose="020B0504020202020204" pitchFamily="34" charset="0"/>
              </a:rPr>
              <a:t>, it finds the best split so that the bins are as pure as possible, i.e. the majority of the values in a bin correspond to having the same class </a:t>
            </a:r>
            <a:r>
              <a:rPr lang="en-US" dirty="0" smtClean="0">
                <a:latin typeface="Neo Sans Intel" panose="020B0504020202020204" pitchFamily="34" charset="0"/>
              </a:rPr>
              <a:t>label.</a:t>
            </a:r>
          </a:p>
          <a:p>
            <a:pPr marL="742950" lvl="2" indent="-342900">
              <a:lnSpc>
                <a:spcPct val="150000"/>
              </a:lnSpc>
            </a:pPr>
            <a:r>
              <a:rPr lang="en-US" dirty="0" smtClean="0">
                <a:latin typeface="Neo Sans Intel" panose="020B0504020202020204" pitchFamily="34" charset="0"/>
              </a:rPr>
              <a:t>Formally</a:t>
            </a:r>
            <a:r>
              <a:rPr lang="en-US" dirty="0">
                <a:latin typeface="Neo Sans Intel" panose="020B0504020202020204" pitchFamily="34" charset="0"/>
              </a:rPr>
              <a:t>, it is characterized by finding the split with the maximal information gain. </a:t>
            </a:r>
          </a:p>
          <a:p>
            <a:pPr>
              <a:lnSpc>
                <a:spcPct val="150000"/>
              </a:lnSpc>
            </a:pPr>
            <a:endParaRPr lang="en-US" dirty="0">
              <a:latin typeface="Neo Sans Intel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435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490" y="152400"/>
            <a:ext cx="7619020" cy="648072"/>
          </a:xfrm>
        </p:spPr>
        <p:txBody>
          <a:bodyPr/>
          <a:lstStyle/>
          <a:p>
            <a:r>
              <a:rPr lang="en-US" dirty="0" smtClean="0">
                <a:cs typeface="Narkisim" panose="020E0502050101010101" pitchFamily="34" charset="-79"/>
              </a:rPr>
              <a:t>Agenda</a:t>
            </a:r>
            <a:endParaRPr lang="en-US" dirty="0">
              <a:cs typeface="Narkisim" panose="020E0502050101010101" pitchFamily="34" charset="-79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23900"/>
            <a:ext cx="8229600" cy="5600700"/>
          </a:xfrm>
        </p:spPr>
        <p:txBody>
          <a:bodyPr>
            <a:normAutofit fontScale="62500" lnSpcReduction="20000"/>
          </a:bodyPr>
          <a:lstStyle/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Introduction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900" dirty="0">
                <a:latin typeface="Neo Sans Intel" panose="020B0504020202020204" pitchFamily="34" charset="0"/>
              </a:rPr>
              <a:t>Data types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Distance measures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Correlation and Mutual information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Data distribution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900" dirty="0">
                <a:latin typeface="Neo Sans Intel" panose="020B0504020202020204" pitchFamily="34" charset="0"/>
              </a:rPr>
              <a:t>Missing values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900" dirty="0">
                <a:latin typeface="Neo Sans Intel" panose="020B0504020202020204" pitchFamily="34" charset="0"/>
              </a:rPr>
              <a:t>Outliers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900" dirty="0">
                <a:latin typeface="Neo Sans Intel" panose="020B0504020202020204" pitchFamily="34" charset="0"/>
              </a:rPr>
              <a:t>Normalization &amp; Transformation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Discretization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b="1" dirty="0" smtClean="0">
                <a:solidFill>
                  <a:srgbClr val="FF0000"/>
                </a:solidFill>
                <a:latin typeface="Neo Sans Intel" panose="020B0504020202020204" pitchFamily="34" charset="0"/>
              </a:rPr>
              <a:t>Unbalanced data</a:t>
            </a:r>
          </a:p>
          <a:p>
            <a:pPr marL="457200" indent="-457200">
              <a:buFont typeface="+mj-lt"/>
              <a:buAutoNum type="arabicPeriod"/>
            </a:pPr>
            <a:endParaRPr lang="en-US" sz="2800" dirty="0" smtClean="0">
              <a:latin typeface="Neo Sans Intel" panose="020B05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sz="2800" dirty="0" smtClean="0">
              <a:latin typeface="Neo Sans Intel" panose="020B0504020202020204" pitchFamily="34" charset="0"/>
            </a:endParaRPr>
          </a:p>
          <a:p>
            <a:pPr marL="0" indent="0">
              <a:buNone/>
            </a:pPr>
            <a:endParaRPr lang="en-US" sz="2000" dirty="0" smtClean="0">
              <a:latin typeface="Neo Sans Intel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491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(4)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7016" y="836712"/>
            <a:ext cx="8856984" cy="4344888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u="sng" dirty="0">
                <a:latin typeface="Neo Sans Intel" panose="020B0504020202020204" pitchFamily="34" charset="0"/>
              </a:rPr>
              <a:t>Major tasks in data preprocessing</a:t>
            </a:r>
            <a:endParaRPr lang="en-US" u="sng" dirty="0" smtClean="0">
              <a:latin typeface="Neo Sans Intel" panose="020B0504020202020204" pitchFamily="34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 smtClean="0">
                <a:latin typeface="Neo Sans Intel" panose="020B0504020202020204" pitchFamily="34" charset="0"/>
              </a:rPr>
              <a:t>Data cleaning (e.g. missing values handling)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 smtClean="0">
                <a:latin typeface="Neo Sans Intel" panose="020B0504020202020204" pitchFamily="34" charset="0"/>
              </a:rPr>
              <a:t>Data transformation (e.g. normalization)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 smtClean="0">
                <a:latin typeface="Neo Sans Intel" panose="020B0504020202020204" pitchFamily="34" charset="0"/>
              </a:rPr>
              <a:t>Data discretization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latin typeface="Neo Sans Intel" panose="020B0504020202020204" pitchFamily="34" charset="0"/>
              </a:rPr>
              <a:t>Data </a:t>
            </a:r>
            <a:r>
              <a:rPr lang="en-US" dirty="0" smtClean="0">
                <a:latin typeface="Neo Sans Intel" panose="020B0504020202020204" pitchFamily="34" charset="0"/>
              </a:rPr>
              <a:t>reduction</a:t>
            </a:r>
            <a:endParaRPr lang="en-US" dirty="0">
              <a:latin typeface="Neo Sans Intel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3026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62490" y="76200"/>
            <a:ext cx="7619020" cy="648072"/>
          </a:xfrm>
        </p:spPr>
        <p:txBody>
          <a:bodyPr>
            <a:normAutofit/>
          </a:bodyPr>
          <a:lstStyle/>
          <a:p>
            <a:r>
              <a:rPr lang="en-US" dirty="0">
                <a:cs typeface="Narkisim" panose="020E0502050101010101" pitchFamily="34" charset="-79"/>
              </a:rPr>
              <a:t>Unbalanced data (1)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76200" y="724272"/>
            <a:ext cx="8839200" cy="5295528"/>
          </a:xfrm>
          <a:prstGeom prst="rect">
            <a:avLst/>
          </a:prstGeom>
        </p:spPr>
        <p:txBody>
          <a:bodyPr>
            <a:normAutofit fontScale="925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latin typeface="Neo Sans Intel" panose="020B0504020202020204" pitchFamily="34" charset="0"/>
              </a:rPr>
              <a:t>"Unbalanced" is difficult to define precisely</a:t>
            </a:r>
          </a:p>
          <a:p>
            <a:pPr>
              <a:lnSpc>
                <a:spcPct val="150000"/>
              </a:lnSpc>
              <a:spcBef>
                <a:spcPts val="376"/>
              </a:spcBef>
              <a:buFont typeface="Wingdings" panose="05000000000000000000" pitchFamily="2" charset="2"/>
              <a:buChar char="§"/>
            </a:pPr>
            <a:r>
              <a:rPr lang="en-US" sz="2400" dirty="0" smtClean="0">
                <a:latin typeface="Neo Sans Intel" panose="020B0504020202020204" pitchFamily="34" charset="0"/>
              </a:rPr>
              <a:t>Generally speaking - </a:t>
            </a:r>
            <a:r>
              <a:rPr lang="en-US" sz="2400" dirty="0">
                <a:latin typeface="Neo Sans Intel" panose="020B0504020202020204" pitchFamily="34" charset="0"/>
              </a:rPr>
              <a:t>unequal numbers of observations in each </a:t>
            </a:r>
            <a:r>
              <a:rPr lang="en-US" sz="2400" dirty="0" smtClean="0">
                <a:latin typeface="Neo Sans Intel" panose="020B0504020202020204" pitchFamily="34" charset="0"/>
              </a:rPr>
              <a:t>category (usually related to classification problems)</a:t>
            </a:r>
          </a:p>
          <a:p>
            <a:pPr>
              <a:lnSpc>
                <a:spcPct val="150000"/>
              </a:lnSpc>
              <a:spcBef>
                <a:spcPts val="376"/>
              </a:spcBef>
              <a:buFont typeface="Wingdings" panose="05000000000000000000" pitchFamily="2" charset="2"/>
              <a:buChar char="§"/>
            </a:pPr>
            <a:r>
              <a:rPr lang="en-US" sz="2400" dirty="0" smtClean="0">
                <a:latin typeface="Neo Sans Intel" panose="020B0504020202020204" pitchFamily="34" charset="0"/>
              </a:rPr>
              <a:t>Usually talking about the unbalanced regarding the target data – but not always!</a:t>
            </a:r>
          </a:p>
          <a:p>
            <a:pPr>
              <a:lnSpc>
                <a:spcPct val="150000"/>
              </a:lnSpc>
              <a:spcBef>
                <a:spcPts val="376"/>
              </a:spcBef>
              <a:buFont typeface="Wingdings" panose="05000000000000000000" pitchFamily="2" charset="2"/>
              <a:buChar char="§"/>
            </a:pPr>
            <a:r>
              <a:rPr lang="en-US" sz="2400" dirty="0" smtClean="0">
                <a:latin typeface="Neo Sans Intel" panose="020B0504020202020204" pitchFamily="34" charset="0"/>
              </a:rPr>
              <a:t>Examples:</a:t>
            </a:r>
          </a:p>
          <a:p>
            <a:pPr lvl="1">
              <a:lnSpc>
                <a:spcPct val="150000"/>
              </a:lnSpc>
              <a:spcBef>
                <a:spcPts val="376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Neo Sans Intel" panose="020B0504020202020204" pitchFamily="34" charset="0"/>
              </a:rPr>
              <a:t>medical diagnosis: 90% healthy, 10% disease</a:t>
            </a:r>
          </a:p>
          <a:p>
            <a:pPr lvl="1">
              <a:lnSpc>
                <a:spcPct val="150000"/>
              </a:lnSpc>
              <a:spcBef>
                <a:spcPts val="376"/>
              </a:spcBef>
              <a:buFont typeface="Arial" panose="020B0604020202020204" pitchFamily="34" charset="0"/>
              <a:buChar char="•"/>
            </a:pPr>
            <a:r>
              <a:rPr lang="en-US" sz="2000" dirty="0" err="1">
                <a:latin typeface="Neo Sans Intel" panose="020B0504020202020204" pitchFamily="34" charset="0"/>
              </a:rPr>
              <a:t>eCommerce</a:t>
            </a:r>
            <a:r>
              <a:rPr lang="en-US" sz="2000" dirty="0">
                <a:latin typeface="Neo Sans Intel" panose="020B0504020202020204" pitchFamily="34" charset="0"/>
              </a:rPr>
              <a:t>: 99% don’t buy, 1% buy</a:t>
            </a:r>
          </a:p>
          <a:p>
            <a:pPr lvl="1">
              <a:lnSpc>
                <a:spcPct val="150000"/>
              </a:lnSpc>
              <a:spcBef>
                <a:spcPts val="376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Neo Sans Intel" panose="020B0504020202020204" pitchFamily="34" charset="0"/>
              </a:rPr>
              <a:t>Defects in the manufacturing process</a:t>
            </a:r>
          </a:p>
          <a:p>
            <a:pPr marL="361950" lvl="1" indent="-361950">
              <a:lnSpc>
                <a:spcPct val="150000"/>
              </a:lnSpc>
              <a:spcBef>
                <a:spcPts val="376"/>
              </a:spcBef>
              <a:buFont typeface="Wingdings" panose="05000000000000000000" pitchFamily="2" charset="2"/>
              <a:buChar char="§"/>
            </a:pPr>
            <a:r>
              <a:rPr lang="en-US" sz="2400" dirty="0" smtClean="0">
                <a:latin typeface="Neo Sans Intel" panose="020B0504020202020204" pitchFamily="34" charset="0"/>
              </a:rPr>
              <a:t>Easily we can build an amazing model</a:t>
            </a:r>
            <a:endParaRPr lang="en-US" sz="2400" dirty="0">
              <a:latin typeface="Neo Sans Intel" panose="020B0504020202020204" pitchFamily="34" charset="0"/>
            </a:endParaRPr>
          </a:p>
          <a:p>
            <a:pPr marL="457200" lvl="1" indent="0">
              <a:lnSpc>
                <a:spcPct val="150000"/>
              </a:lnSpc>
              <a:spcBef>
                <a:spcPts val="376"/>
              </a:spcBef>
              <a:buNone/>
            </a:pPr>
            <a:endParaRPr lang="en-US" sz="2000" dirty="0">
              <a:latin typeface="Neo Sans Intel" panose="020B0504020202020204" pitchFamily="34" charset="0"/>
            </a:endParaRPr>
          </a:p>
          <a:p>
            <a:pPr>
              <a:lnSpc>
                <a:spcPct val="110000"/>
              </a:lnSpc>
            </a:pPr>
            <a:endParaRPr lang="en-US" sz="2400" dirty="0">
              <a:latin typeface="Neo Sans Intel" panose="020B0504020202020204" pitchFamily="34" charset="0"/>
            </a:endParaRPr>
          </a:p>
          <a:p>
            <a:pPr marL="0" indent="0">
              <a:lnSpc>
                <a:spcPct val="110000"/>
              </a:lnSpc>
              <a:buFont typeface="Arial" pitchFamily="34" charset="0"/>
              <a:buNone/>
            </a:pPr>
            <a:endParaRPr lang="en-US" sz="2400" u="sng" dirty="0" smtClean="0">
              <a:solidFill>
                <a:schemeClr val="accent1"/>
              </a:solidFill>
              <a:latin typeface="Neo Sans Intel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8102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2"/>
              <p:cNvSpPr txBox="1">
                <a:spLocks/>
              </p:cNvSpPr>
              <p:nvPr/>
            </p:nvSpPr>
            <p:spPr>
              <a:xfrm>
                <a:off x="76200" y="724272"/>
                <a:ext cx="8839200" cy="5676528"/>
              </a:xfrm>
              <a:prstGeom prst="rect">
                <a:avLst/>
              </a:prstGeom>
            </p:spPr>
            <p:txBody>
              <a:bodyPr>
                <a:normAutofit fontScale="85000" lnSpcReduction="20000"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buFont typeface="Wingdings" panose="05000000000000000000" pitchFamily="2" charset="2"/>
                  <a:buChar char="§"/>
                </a:pPr>
                <a:r>
                  <a:rPr lang="en-US" sz="2400" u="sng" dirty="0">
                    <a:latin typeface="Neo Sans Intel" panose="020B0504020202020204" pitchFamily="34" charset="0"/>
                  </a:rPr>
                  <a:t>Stratified </a:t>
                </a:r>
                <a:r>
                  <a:rPr lang="en-US" sz="2400" u="sng" dirty="0" smtClean="0">
                    <a:latin typeface="Neo Sans Intel" panose="020B0504020202020204" pitchFamily="34" charset="0"/>
                  </a:rPr>
                  <a:t>Sampling </a:t>
                </a:r>
                <a:r>
                  <a:rPr lang="en-US" sz="2400" dirty="0" smtClean="0">
                    <a:latin typeface="Neo Sans Intel" panose="020B0504020202020204" pitchFamily="34" charset="0"/>
                  </a:rPr>
                  <a:t>– sampling technique in which</a:t>
                </a:r>
                <a:r>
                  <a:rPr lang="en-US" sz="2400" dirty="0">
                    <a:latin typeface="Neo Sans Intel" panose="020B0504020202020204" pitchFamily="34" charset="0"/>
                  </a:rPr>
                  <a:t> </a:t>
                </a:r>
                <a:r>
                  <a:rPr lang="en-US" sz="2400" dirty="0" smtClean="0">
                    <a:latin typeface="Neo Sans Intel" panose="020B0504020202020204" pitchFamily="34" charset="0"/>
                  </a:rPr>
                  <a:t>each subpopulation </a:t>
                </a:r>
                <a:r>
                  <a:rPr lang="en-US" sz="2400" dirty="0">
                    <a:latin typeface="Neo Sans Intel" panose="020B0504020202020204" pitchFamily="34" charset="0"/>
                  </a:rPr>
                  <a:t>(stratum) </a:t>
                </a:r>
                <a:r>
                  <a:rPr lang="en-US" sz="2400" dirty="0" smtClean="0">
                    <a:latin typeface="Neo Sans Intel" panose="020B0504020202020204" pitchFamily="34" charset="0"/>
                  </a:rPr>
                  <a:t>is sampled independently</a:t>
                </a:r>
              </a:p>
              <a:p>
                <a:pPr marL="0" indent="0">
                  <a:buNone/>
                </a:pPr>
                <a:endParaRPr lang="en-US" sz="2400" dirty="0" smtClean="0">
                  <a:latin typeface="Neo Sans Intel" panose="020B0504020202020204" pitchFamily="34" charset="0"/>
                </a:endParaRPr>
              </a:p>
              <a:p>
                <a:pPr>
                  <a:buFont typeface="Wingdings" panose="05000000000000000000" pitchFamily="2" charset="2"/>
                  <a:buChar char="§"/>
                </a:pPr>
                <a:r>
                  <a:rPr lang="en-US" sz="2400" dirty="0">
                    <a:latin typeface="Neo Sans Intel" panose="020B0504020202020204" pitchFamily="34" charset="0"/>
                  </a:rPr>
                  <a:t>Ensure that each class is represented with approximately equal proportions in train and </a:t>
                </a:r>
                <a:r>
                  <a:rPr lang="en-US" sz="2400" dirty="0" smtClean="0">
                    <a:latin typeface="Neo Sans Intel" panose="020B0504020202020204" pitchFamily="34" charset="0"/>
                  </a:rPr>
                  <a:t>test</a:t>
                </a:r>
              </a:p>
              <a:p>
                <a:pPr marL="0" indent="0">
                  <a:buNone/>
                </a:pPr>
                <a:endParaRPr lang="en-US" sz="2400" dirty="0" smtClean="0">
                  <a:latin typeface="Neo Sans Intel" panose="020B0504020202020204" pitchFamily="34" charset="0"/>
                </a:endParaRPr>
              </a:p>
              <a:p>
                <a:pPr>
                  <a:buFont typeface="Wingdings" panose="05000000000000000000" pitchFamily="2" charset="2"/>
                  <a:buChar char="§"/>
                </a:pPr>
                <a:r>
                  <a:rPr lang="en-US" sz="2400" dirty="0">
                    <a:latin typeface="Neo Sans Intel" panose="020B0504020202020204" pitchFamily="34" charset="0"/>
                  </a:rPr>
                  <a:t>Estimate the final results using an imbalanced held-out (test) set</a:t>
                </a:r>
              </a:p>
              <a:p>
                <a:pPr marL="0" indent="0">
                  <a:buNone/>
                </a:pPr>
                <a:endParaRPr lang="en-US" sz="2400" dirty="0" smtClean="0">
                  <a:latin typeface="Neo Sans Intel" panose="020B0504020202020204" pitchFamily="34" charset="0"/>
                </a:endParaRPr>
              </a:p>
              <a:p>
                <a:pPr>
                  <a:buFont typeface="Wingdings" panose="05000000000000000000" pitchFamily="2" charset="2"/>
                  <a:buChar char="§"/>
                </a:pPr>
                <a:r>
                  <a:rPr lang="en-US" dirty="0"/>
                  <a:t>How to create a “balanced” </a:t>
                </a:r>
                <a:r>
                  <a:rPr lang="en-US" dirty="0" smtClean="0"/>
                  <a:t>dataset?</a:t>
                </a:r>
                <a:endParaRPr lang="en-US" dirty="0"/>
              </a:p>
              <a:p>
                <a:pPr marL="971550" lvl="1" indent="-514350">
                  <a:buFont typeface="+mj-lt"/>
                  <a:buAutoNum type="arabicPeriod"/>
                </a:pPr>
                <a:r>
                  <a:rPr lang="en-US" dirty="0"/>
                  <a:t>Down-sample the large </a:t>
                </a:r>
                <a:r>
                  <a:rPr lang="en-US" dirty="0" smtClean="0"/>
                  <a:t>classes</a:t>
                </a:r>
              </a:p>
              <a:p>
                <a:pPr marL="1339850" lvl="2" indent="-169863"/>
                <a:r>
                  <a:rPr lang="en-US" dirty="0" smtClean="0"/>
                  <a:t>Use </a:t>
                </a:r>
                <a:r>
                  <a:rPr lang="en-US" dirty="0"/>
                  <a:t>when majority is very large and minority is extremely small</a:t>
                </a:r>
              </a:p>
              <a:p>
                <a:pPr marL="971550" lvl="1" indent="-514350">
                  <a:buFont typeface="+mj-lt"/>
                  <a:buAutoNum type="arabicPeriod"/>
                </a:pPr>
                <a:r>
                  <a:rPr lang="en-US" dirty="0" smtClean="0"/>
                  <a:t>Bootstrap </a:t>
                </a:r>
                <a:r>
                  <a:rPr lang="en-US" dirty="0"/>
                  <a:t>the smaller </a:t>
                </a:r>
                <a:r>
                  <a:rPr lang="en-US" dirty="0" smtClean="0"/>
                  <a:t>classes</a:t>
                </a:r>
                <a:endParaRPr lang="en-US" dirty="0"/>
              </a:p>
              <a:p>
                <a:pPr marL="1339850" lvl="2" indent="-169863"/>
                <a:r>
                  <a:rPr lang="en-US" dirty="0"/>
                  <a:t>Use when minority size is large enough to safely resample</a:t>
                </a:r>
              </a:p>
              <a:p>
                <a:pPr marL="971550" lvl="1" indent="-514350">
                  <a:buFont typeface="+mj-lt"/>
                  <a:buAutoNum type="arabicPeriod"/>
                </a:pPr>
                <a:r>
                  <a:rPr lang="en-US" dirty="0"/>
                  <a:t>Assign weights to the samples</a:t>
                </a:r>
              </a:p>
              <a:p>
                <a:pPr marL="1339850" lvl="2" indent="-169863"/>
                <a:r>
                  <a:rPr lang="en-US" dirty="0"/>
                  <a:t>A commonly used weighting scheme: is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𝑤</m:t>
                        </m:r>
                      </m:e>
                      <m:sub>
                        <m:r>
                          <a:rPr lang="en-US" i="1">
                            <a:latin typeface="Cambria Math"/>
                          </a:rPr>
                          <m:t>𝑐</m:t>
                        </m:r>
                      </m:sub>
                    </m:sSub>
                    <m:r>
                      <a:rPr lang="en-US" i="1"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/>
                          </a:rPr>
                          <m:t>𝑛</m:t>
                        </m:r>
                      </m:num>
                      <m:den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/>
                              </a:rPr>
                              <m:t>𝑛</m:t>
                            </m:r>
                          </m:e>
                          <m:sub>
                            <m:r>
                              <a:rPr lang="en-US" i="1">
                                <a:latin typeface="Cambria Math"/>
                              </a:rPr>
                              <m:t>𝑐</m:t>
                            </m:r>
                          </m:sub>
                        </m:sSub>
                      </m:den>
                    </m:f>
                  </m:oMath>
                </a14:m>
                <a:endParaRPr lang="en-US" dirty="0"/>
              </a:p>
              <a:p>
                <a:pPr marL="1339850" lvl="2" indent="-169863"/>
                <a:r>
                  <a:rPr lang="en-US" dirty="0"/>
                  <a:t>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𝑛</m:t>
                        </m:r>
                      </m:e>
                      <m:sub>
                        <m:r>
                          <a:rPr lang="en-US" i="1">
                            <a:latin typeface="Cambria Math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en-US" dirty="0"/>
                  <a:t> is the size of the class </a:t>
                </a:r>
                <a:r>
                  <a:rPr lang="en-US" i="1" dirty="0"/>
                  <a:t>c</a:t>
                </a:r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/>
                      </a:rPr>
                      <m:t>𝑛</m:t>
                    </m:r>
                    <m:r>
                      <a:rPr lang="en-US" i="1">
                        <a:latin typeface="Cambria Math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i="1">
                            <a:latin typeface="Cambria Math"/>
                          </a:rPr>
                          <m:t>𝑐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/>
                              </a:rPr>
                              <m:t>𝑛</m:t>
                            </m:r>
                          </m:e>
                          <m:sub>
                            <m:r>
                              <a:rPr lang="en-US" i="1">
                                <a:latin typeface="Cambria Math"/>
                              </a:rPr>
                              <m:t>𝑐</m:t>
                            </m:r>
                          </m:sub>
                        </m:sSub>
                      </m:e>
                    </m:nary>
                  </m:oMath>
                </a14:m>
                <a:r>
                  <a:rPr lang="en-US" dirty="0"/>
                  <a:t> is the total sample size</a:t>
                </a:r>
              </a:p>
              <a:p>
                <a:pPr marL="0" indent="0">
                  <a:buNone/>
                </a:pPr>
                <a:endParaRPr lang="en-US" sz="2400" dirty="0">
                  <a:latin typeface="Neo Sans Intel" panose="020B0504020202020204" pitchFamily="34" charset="0"/>
                </a:endParaRPr>
              </a:p>
              <a:p>
                <a:pPr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endParaRPr lang="en-US" sz="2400" dirty="0">
                  <a:latin typeface="Neo Sans Intel" panose="020B0504020202020204" pitchFamily="34" charset="0"/>
                </a:endParaRPr>
              </a:p>
              <a:p>
                <a:pPr marL="457200" lvl="1" indent="0">
                  <a:lnSpc>
                    <a:spcPct val="150000"/>
                  </a:lnSpc>
                  <a:spcBef>
                    <a:spcPts val="376"/>
                  </a:spcBef>
                  <a:buNone/>
                </a:pPr>
                <a:endParaRPr lang="en-US" sz="2000" dirty="0">
                  <a:latin typeface="Neo Sans Intel" panose="020B0504020202020204" pitchFamily="34" charset="0"/>
                </a:endParaRPr>
              </a:p>
              <a:p>
                <a:pPr>
                  <a:lnSpc>
                    <a:spcPct val="110000"/>
                  </a:lnSpc>
                </a:pPr>
                <a:endParaRPr lang="en-US" sz="2400" dirty="0">
                  <a:latin typeface="Neo Sans Intel" panose="020B0504020202020204" pitchFamily="34" charset="0"/>
                </a:endParaRPr>
              </a:p>
              <a:p>
                <a:pPr marL="0" indent="0">
                  <a:lnSpc>
                    <a:spcPct val="110000"/>
                  </a:lnSpc>
                  <a:buFont typeface="Arial" pitchFamily="34" charset="0"/>
                  <a:buNone/>
                </a:pPr>
                <a:endParaRPr lang="en-US" sz="2400" u="sng" dirty="0" smtClean="0">
                  <a:solidFill>
                    <a:schemeClr val="accent1"/>
                  </a:solidFill>
                  <a:latin typeface="Neo Sans Intel" panose="020B0504020202020204" pitchFamily="34" charset="0"/>
                </a:endParaRPr>
              </a:p>
            </p:txBody>
          </p:sp>
        </mc:Choice>
        <mc:Fallback xmlns="">
          <p:sp>
            <p:nvSpPr>
              <p:cNvPr id="5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200" y="724272"/>
                <a:ext cx="8839200" cy="5676528"/>
              </a:xfrm>
              <a:prstGeom prst="rect">
                <a:avLst/>
              </a:prstGeom>
              <a:blipFill rotWithShape="0">
                <a:blip r:embed="rId3"/>
                <a:stretch>
                  <a:fillRect l="-1172" t="-1826" b="-50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itle 1"/>
          <p:cNvSpPr txBox="1">
            <a:spLocks/>
          </p:cNvSpPr>
          <p:nvPr/>
        </p:nvSpPr>
        <p:spPr>
          <a:xfrm>
            <a:off x="762490" y="76200"/>
            <a:ext cx="7619020" cy="648072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spcBef>
                <a:spcPct val="0"/>
              </a:spcBef>
              <a:buNone/>
              <a:tabLst>
                <a:tab pos="2405063" algn="l"/>
              </a:tabLst>
              <a:defRPr sz="3600">
                <a:solidFill>
                  <a:srgbClr val="00B0F0"/>
                </a:solidFill>
                <a:latin typeface="Neo Sans Intel" pitchFamily="34" charset="0"/>
                <a:ea typeface="+mj-ea"/>
                <a:cs typeface="Narkisim" panose="020E0502050101010101" pitchFamily="34" charset="-79"/>
              </a:defRPr>
            </a:lvl1pPr>
          </a:lstStyle>
          <a:p>
            <a:r>
              <a:rPr lang="en-US" dirty="0"/>
              <a:t>Unbalanced data (2)</a:t>
            </a:r>
          </a:p>
        </p:txBody>
      </p:sp>
    </p:spTree>
    <p:extLst>
      <p:ext uri="{BB962C8B-B14F-4D97-AF65-F5344CB8AC3E}">
        <p14:creationId xmlns:p14="http://schemas.microsoft.com/office/powerpoint/2010/main" val="1479093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90500" y="853535"/>
            <a:ext cx="8763000" cy="541020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 smtClean="0">
                <a:latin typeface="Neo Sans Intel" panose="020B0504020202020204" pitchFamily="34" charset="0"/>
              </a:rPr>
              <a:t>Topics we have covered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 smtClean="0">
                <a:latin typeface="Neo Sans Intel" panose="020B0504020202020204" pitchFamily="34" charset="0"/>
              </a:rPr>
              <a:t>How CRISP-DM is related to the session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 smtClean="0">
                <a:latin typeface="Neo Sans Intel" panose="020B0504020202020204" pitchFamily="34" charset="0"/>
              </a:rPr>
              <a:t>In practice – what is being done in real life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 smtClean="0">
                <a:latin typeface="Neo Sans Intel" panose="020B0504020202020204" pitchFamily="34" charset="0"/>
              </a:rPr>
              <a:t>Anything else?</a:t>
            </a:r>
            <a:endParaRPr lang="en-US" sz="2400" dirty="0">
              <a:latin typeface="Neo Sans Intel" panose="020B0504020202020204" pitchFamily="34" charset="0"/>
            </a:endParaRPr>
          </a:p>
          <a:p>
            <a:pPr marL="274320" lvl="1" indent="0">
              <a:lnSpc>
                <a:spcPct val="150000"/>
              </a:lnSpc>
              <a:buNone/>
            </a:pPr>
            <a:endParaRPr lang="en-US" sz="2000" dirty="0" smtClean="0">
              <a:latin typeface="Neo Sans Intel" panose="020B0504020202020204" pitchFamily="34" charset="0"/>
            </a:endParaRPr>
          </a:p>
          <a:p>
            <a:pPr marL="914400" lvl="2" indent="0">
              <a:buNone/>
            </a:pPr>
            <a:endParaRPr lang="en-US" sz="1200" dirty="0">
              <a:latin typeface="Neo Sans Intel" panose="020B0504020202020204" pitchFamily="34" charset="0"/>
            </a:endParaRPr>
          </a:p>
        </p:txBody>
      </p:sp>
      <p:pic>
        <p:nvPicPr>
          <p:cNvPr id="7" name="Picture 6" descr="C:\Users\ebolless\Downloads\crisp-dm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4600" y="1143000"/>
            <a:ext cx="2323115" cy="211661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http://frbonnie.files.wordpress.com/2013/10/thanks2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5842" y="3657600"/>
            <a:ext cx="3092315" cy="2108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0071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7463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490" y="152400"/>
            <a:ext cx="7619020" cy="648072"/>
          </a:xfrm>
        </p:spPr>
        <p:txBody>
          <a:bodyPr/>
          <a:lstStyle/>
          <a:p>
            <a:r>
              <a:rPr lang="en-US" dirty="0" smtClean="0">
                <a:cs typeface="Narkisim" panose="020E0502050101010101" pitchFamily="34" charset="-79"/>
              </a:rPr>
              <a:t>Agenda</a:t>
            </a:r>
            <a:endParaRPr lang="en-US" dirty="0">
              <a:cs typeface="Narkisim" panose="020E0502050101010101" pitchFamily="34" charset="-79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23900"/>
            <a:ext cx="8229600" cy="5600700"/>
          </a:xfrm>
        </p:spPr>
        <p:txBody>
          <a:bodyPr>
            <a:normAutofit fontScale="62500" lnSpcReduction="20000"/>
          </a:bodyPr>
          <a:lstStyle/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Introduction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b="1" dirty="0" smtClean="0">
                <a:solidFill>
                  <a:srgbClr val="FF0000"/>
                </a:solidFill>
                <a:latin typeface="Neo Sans Intel" panose="020B0504020202020204" pitchFamily="34" charset="0"/>
              </a:rPr>
              <a:t>Data types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Distance measures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Correlation and Mutual information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Data distribution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Missing values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>
                <a:latin typeface="Neo Sans Intel" panose="020B0504020202020204" pitchFamily="34" charset="0"/>
              </a:rPr>
              <a:t>Outliers</a:t>
            </a:r>
            <a:endParaRPr lang="en-US" sz="2800" dirty="0" smtClean="0">
              <a:latin typeface="Neo Sans Intel" panose="020B0504020202020204" pitchFamily="34" charset="0"/>
            </a:endParaRP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Normalization &amp; Transformation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Discretization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latin typeface="Neo Sans Intel" panose="020B0504020202020204" pitchFamily="34" charset="0"/>
              </a:rPr>
              <a:t>Unbalanced data</a:t>
            </a:r>
          </a:p>
          <a:p>
            <a:pPr marL="457200" indent="-457200">
              <a:buFont typeface="+mj-lt"/>
              <a:buAutoNum type="arabicPeriod"/>
            </a:pPr>
            <a:endParaRPr lang="en-US" sz="2800" dirty="0" smtClean="0">
              <a:latin typeface="Neo Sans Intel" panose="020B05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sz="2800" dirty="0" smtClean="0">
              <a:latin typeface="Neo Sans Intel" panose="020B0504020202020204" pitchFamily="34" charset="0"/>
            </a:endParaRPr>
          </a:p>
          <a:p>
            <a:pPr marL="0" indent="0">
              <a:buNone/>
            </a:pPr>
            <a:endParaRPr lang="en-US" sz="2000" dirty="0" smtClean="0">
              <a:latin typeface="Neo Sans Intel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6187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762490" y="76200"/>
            <a:ext cx="7619020" cy="648072"/>
          </a:xfrm>
        </p:spPr>
        <p:txBody>
          <a:bodyPr>
            <a:normAutofit/>
          </a:bodyPr>
          <a:lstStyle/>
          <a:p>
            <a:r>
              <a:rPr lang="en-US" dirty="0">
                <a:cs typeface="Narkisim" panose="020E0502050101010101" pitchFamily="34" charset="-79"/>
              </a:rPr>
              <a:t>Data types (1)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723900" y="878174"/>
            <a:ext cx="4229100" cy="5043535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2400" dirty="0">
                <a:latin typeface="Neo Sans Intel" panose="020B0504020202020204" pitchFamily="34" charset="0"/>
              </a:rPr>
              <a:t>	</a:t>
            </a:r>
            <a:r>
              <a:rPr lang="en-US" sz="2400" u="sng" dirty="0" smtClean="0">
                <a:latin typeface="Neo Sans Intel" panose="020B0504020202020204" pitchFamily="34" charset="0"/>
              </a:rPr>
              <a:t>Type</a:t>
            </a:r>
            <a:r>
              <a:rPr lang="en-US" sz="2400" dirty="0" smtClean="0">
                <a:latin typeface="Neo Sans Intel" panose="020B0504020202020204" pitchFamily="34" charset="0"/>
              </a:rPr>
              <a:t>			</a:t>
            </a:r>
            <a:endParaRPr lang="en-US" sz="2400" u="sng" dirty="0" smtClean="0">
              <a:solidFill>
                <a:schemeClr val="accent1"/>
              </a:solidFill>
              <a:latin typeface="Neo Sans Intel" panose="020B0504020202020204" pitchFamily="34" charset="0"/>
            </a:endParaRPr>
          </a:p>
          <a:p>
            <a:pPr marL="571500" indent="-571500">
              <a:lnSpc>
                <a:spcPct val="150000"/>
              </a:lnSpc>
              <a:buFont typeface="+mj-lt"/>
              <a:buAutoNum type="romanUcPeriod"/>
            </a:pPr>
            <a:r>
              <a:rPr lang="en-US" sz="2400" dirty="0" smtClean="0">
                <a:latin typeface="Neo Sans Intel" panose="020B0504020202020204" pitchFamily="34" charset="0"/>
              </a:rPr>
              <a:t>Numerical data (double)</a:t>
            </a:r>
            <a:endParaRPr lang="en-US" sz="2400" dirty="0">
              <a:latin typeface="Neo Sans Intel" panose="020B0504020202020204" pitchFamily="34" charset="0"/>
            </a:endParaRPr>
          </a:p>
          <a:p>
            <a:pPr marL="571500" indent="-571500">
              <a:lnSpc>
                <a:spcPct val="150000"/>
              </a:lnSpc>
              <a:buFont typeface="+mj-lt"/>
              <a:buAutoNum type="romanUcPeriod"/>
            </a:pPr>
            <a:r>
              <a:rPr lang="en-US" sz="2400" dirty="0" smtClean="0">
                <a:latin typeface="Neo Sans Intel" panose="020B0504020202020204" pitchFamily="34" charset="0"/>
              </a:rPr>
              <a:t>Numerical data (</a:t>
            </a:r>
            <a:r>
              <a:rPr lang="en-US" sz="2400" dirty="0" err="1" smtClean="0">
                <a:latin typeface="Neo Sans Intel" panose="020B0504020202020204" pitchFamily="34" charset="0"/>
              </a:rPr>
              <a:t>int</a:t>
            </a:r>
            <a:r>
              <a:rPr lang="en-US" sz="2400" dirty="0" smtClean="0">
                <a:latin typeface="Neo Sans Intel" panose="020B0504020202020204" pitchFamily="34" charset="0"/>
              </a:rPr>
              <a:t>)</a:t>
            </a:r>
            <a:endParaRPr lang="en-US" sz="2400" dirty="0">
              <a:latin typeface="Neo Sans Intel" panose="020B0504020202020204" pitchFamily="34" charset="0"/>
            </a:endParaRPr>
          </a:p>
          <a:p>
            <a:pPr marL="571500" indent="-571500">
              <a:lnSpc>
                <a:spcPct val="150000"/>
              </a:lnSpc>
              <a:buFont typeface="+mj-lt"/>
              <a:buAutoNum type="romanUcPeriod"/>
            </a:pPr>
            <a:r>
              <a:rPr lang="en-US" sz="2400" dirty="0" smtClean="0">
                <a:latin typeface="Neo Sans Intel" panose="020B0504020202020204" pitchFamily="34" charset="0"/>
              </a:rPr>
              <a:t>Boolean	</a:t>
            </a:r>
          </a:p>
          <a:p>
            <a:pPr marL="571500" indent="-571500">
              <a:lnSpc>
                <a:spcPct val="150000"/>
              </a:lnSpc>
              <a:buFont typeface="+mj-lt"/>
              <a:buAutoNum type="romanUcPeriod"/>
            </a:pPr>
            <a:r>
              <a:rPr lang="en-US" sz="2400" dirty="0" smtClean="0">
                <a:latin typeface="Neo Sans Intel" panose="020B0504020202020204" pitchFamily="34" charset="0"/>
              </a:rPr>
              <a:t>Categorical data	</a:t>
            </a:r>
          </a:p>
          <a:p>
            <a:pPr marL="571500" indent="-571500">
              <a:lnSpc>
                <a:spcPct val="150000"/>
              </a:lnSpc>
              <a:buFont typeface="+mj-lt"/>
              <a:buAutoNum type="romanUcPeriod"/>
            </a:pPr>
            <a:r>
              <a:rPr lang="en-US" sz="2400" dirty="0" smtClean="0">
                <a:latin typeface="Neo Sans Intel" panose="020B0504020202020204" pitchFamily="34" charset="0"/>
              </a:rPr>
              <a:t>Ordinal data</a:t>
            </a:r>
          </a:p>
          <a:p>
            <a:pPr marL="571500" indent="-571500">
              <a:lnSpc>
                <a:spcPct val="150000"/>
              </a:lnSpc>
              <a:buFont typeface="+mj-lt"/>
              <a:buAutoNum type="romanUcPeriod"/>
            </a:pPr>
            <a:r>
              <a:rPr lang="en-US" sz="2400" dirty="0" smtClean="0">
                <a:latin typeface="Neo Sans Intel" panose="020B0504020202020204" pitchFamily="34" charset="0"/>
              </a:rPr>
              <a:t>Others</a:t>
            </a:r>
            <a:endParaRPr lang="en-US" dirty="0">
              <a:latin typeface="Neo Sans Intel" panose="020B0504020202020204" pitchFamily="34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724400" y="878170"/>
            <a:ext cx="3086100" cy="5043540"/>
          </a:xfrm>
          <a:prstGeom prst="rect">
            <a:avLst/>
          </a:prstGeom>
        </p:spPr>
        <p:txBody>
          <a:bodyPr numCol="1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itchFamily="34" charset="0"/>
              <a:buNone/>
            </a:pPr>
            <a:r>
              <a:rPr lang="en-US" sz="2400" u="sng" dirty="0" smtClean="0">
                <a:solidFill>
                  <a:schemeClr val="accent1"/>
                </a:solidFill>
                <a:latin typeface="Neo Sans Intel" panose="020B0504020202020204" pitchFamily="34" charset="0"/>
              </a:rPr>
              <a:t>Example</a:t>
            </a:r>
          </a:p>
          <a:p>
            <a:pPr marL="0" indent="0">
              <a:lnSpc>
                <a:spcPct val="150000"/>
              </a:lnSpc>
              <a:buFont typeface="Arial" pitchFamily="34" charset="0"/>
              <a:buNone/>
            </a:pPr>
            <a:r>
              <a:rPr lang="en-US" sz="2400" dirty="0" smtClean="0">
                <a:solidFill>
                  <a:schemeClr val="accent1"/>
                </a:solidFill>
                <a:latin typeface="Neo Sans Intel" panose="020B0504020202020204" pitchFamily="34" charset="0"/>
              </a:rPr>
              <a:t>Income (e.g. 650.34) </a:t>
            </a:r>
          </a:p>
          <a:p>
            <a:pPr marL="0" indent="0">
              <a:lnSpc>
                <a:spcPct val="150000"/>
              </a:lnSpc>
              <a:buFont typeface="Arial" pitchFamily="34" charset="0"/>
              <a:buNone/>
            </a:pPr>
            <a:r>
              <a:rPr lang="en-US" sz="2400" dirty="0" smtClean="0">
                <a:solidFill>
                  <a:schemeClr val="accent1"/>
                </a:solidFill>
                <a:latin typeface="Neo Sans Intel" panose="020B0504020202020204" pitchFamily="34" charset="0"/>
              </a:rPr>
              <a:t># of children (e.g. 4)</a:t>
            </a:r>
          </a:p>
          <a:p>
            <a:pPr marL="0" indent="0">
              <a:lnSpc>
                <a:spcPct val="150000"/>
              </a:lnSpc>
              <a:buFont typeface="Arial" pitchFamily="34" charset="0"/>
              <a:buNone/>
            </a:pPr>
            <a:r>
              <a:rPr lang="en-US" sz="2400" dirty="0" smtClean="0">
                <a:solidFill>
                  <a:schemeClr val="accent1"/>
                </a:solidFill>
                <a:latin typeface="Neo Sans Intel" panose="020B0504020202020204" pitchFamily="34" charset="0"/>
              </a:rPr>
              <a:t>Gender (e.g. male)</a:t>
            </a:r>
          </a:p>
          <a:p>
            <a:pPr marL="0" indent="0">
              <a:lnSpc>
                <a:spcPct val="150000"/>
              </a:lnSpc>
              <a:buFont typeface="Arial" pitchFamily="34" charset="0"/>
              <a:buNone/>
            </a:pPr>
            <a:r>
              <a:rPr lang="en-US" sz="2400" dirty="0" smtClean="0">
                <a:solidFill>
                  <a:schemeClr val="accent1"/>
                </a:solidFill>
                <a:latin typeface="Neo Sans Intel" panose="020B0504020202020204" pitchFamily="34" charset="0"/>
              </a:rPr>
              <a:t>Colors (e.g. green)</a:t>
            </a:r>
          </a:p>
          <a:p>
            <a:pPr marL="0" indent="0">
              <a:lnSpc>
                <a:spcPct val="150000"/>
              </a:lnSpc>
              <a:buFont typeface="Arial" pitchFamily="34" charset="0"/>
              <a:buNone/>
            </a:pPr>
            <a:r>
              <a:rPr lang="en-US" sz="2400" dirty="0" smtClean="0">
                <a:solidFill>
                  <a:schemeClr val="accent1"/>
                </a:solidFill>
                <a:latin typeface="Neo Sans Intel" panose="020B0504020202020204" pitchFamily="34" charset="0"/>
              </a:rPr>
              <a:t>Satisfaction (e.g. 2/5)</a:t>
            </a:r>
          </a:p>
          <a:p>
            <a:pPr marL="0" indent="0">
              <a:lnSpc>
                <a:spcPct val="150000"/>
              </a:lnSpc>
              <a:buFont typeface="Arial" pitchFamily="34" charset="0"/>
              <a:buNone/>
            </a:pPr>
            <a:r>
              <a:rPr lang="en-US" sz="2400" dirty="0" smtClean="0">
                <a:solidFill>
                  <a:schemeClr val="accent1"/>
                </a:solidFill>
                <a:latin typeface="Neo Sans Intel" panose="020B0504020202020204" pitchFamily="34" charset="0"/>
              </a:rPr>
              <a:t>Comments</a:t>
            </a:r>
          </a:p>
          <a:p>
            <a:pPr>
              <a:lnSpc>
                <a:spcPct val="200000"/>
              </a:lnSpc>
            </a:pPr>
            <a:endParaRPr lang="en-US" sz="2400" dirty="0" smtClean="0">
              <a:latin typeface="Neo Sans Intel" panose="020B0504020202020204" pitchFamily="34" charset="0"/>
            </a:endParaRPr>
          </a:p>
          <a:p>
            <a:pPr lvl="2">
              <a:buFont typeface="Wingdings" panose="05000000000000000000" pitchFamily="2" charset="2"/>
              <a:buChar char="§"/>
            </a:pPr>
            <a:endParaRPr lang="en-US" dirty="0">
              <a:latin typeface="Neo Sans Intel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6789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762490" y="76200"/>
            <a:ext cx="7619020" cy="648072"/>
          </a:xfrm>
        </p:spPr>
        <p:txBody>
          <a:bodyPr>
            <a:normAutofit/>
          </a:bodyPr>
          <a:lstStyle/>
          <a:p>
            <a:r>
              <a:rPr lang="en-US" dirty="0">
                <a:cs typeface="Narkisim" panose="020E0502050101010101" pitchFamily="34" charset="-79"/>
              </a:rPr>
              <a:t>Data types (2)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724272"/>
            <a:ext cx="8001000" cy="4738740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itchFamily="34" charset="0"/>
              <a:buNone/>
            </a:pPr>
            <a:r>
              <a:rPr lang="en-US" sz="2400" u="sng" dirty="0" smtClean="0">
                <a:latin typeface="Neo Sans Intel" panose="020B0504020202020204" pitchFamily="34" charset="0"/>
              </a:rPr>
              <a:t>Why is it so important ??</a:t>
            </a:r>
          </a:p>
          <a:p>
            <a:pPr>
              <a:lnSpc>
                <a:spcPct val="150000"/>
              </a:lnSpc>
              <a:spcBef>
                <a:spcPts val="376"/>
              </a:spcBef>
            </a:pPr>
            <a:r>
              <a:rPr lang="en-US" sz="2400" dirty="0" smtClean="0">
                <a:latin typeface="Neo Sans Intel" panose="020B0504020202020204" pitchFamily="34" charset="0"/>
              </a:rPr>
              <a:t>A-normal input for modeling</a:t>
            </a:r>
          </a:p>
          <a:p>
            <a:pPr>
              <a:lnSpc>
                <a:spcPct val="150000"/>
              </a:lnSpc>
              <a:spcBef>
                <a:spcPts val="376"/>
              </a:spcBef>
            </a:pPr>
            <a:r>
              <a:rPr lang="en-US" sz="2400" dirty="0" smtClean="0">
                <a:latin typeface="Neo Sans Intel" panose="020B0504020202020204" pitchFamily="34" charset="0"/>
              </a:rPr>
              <a:t>Distance measures</a:t>
            </a:r>
          </a:p>
          <a:p>
            <a:pPr>
              <a:lnSpc>
                <a:spcPct val="150000"/>
              </a:lnSpc>
              <a:spcBef>
                <a:spcPts val="376"/>
              </a:spcBef>
            </a:pPr>
            <a:r>
              <a:rPr lang="en-US" sz="2400" dirty="0" smtClean="0">
                <a:latin typeface="Neo Sans Intel" panose="020B0504020202020204" pitchFamily="34" charset="0"/>
              </a:rPr>
              <a:t>Models results are based on this input</a:t>
            </a:r>
          </a:p>
          <a:p>
            <a:pPr>
              <a:lnSpc>
                <a:spcPct val="110000"/>
              </a:lnSpc>
            </a:pPr>
            <a:endParaRPr lang="en-US" sz="2400" dirty="0">
              <a:latin typeface="Neo Sans Intel" panose="020B0504020202020204" pitchFamily="34" charset="0"/>
            </a:endParaRPr>
          </a:p>
          <a:p>
            <a:pPr marL="0" indent="0">
              <a:lnSpc>
                <a:spcPct val="110000"/>
              </a:lnSpc>
              <a:buFont typeface="Arial" pitchFamily="34" charset="0"/>
              <a:buNone/>
            </a:pPr>
            <a:endParaRPr lang="en-US" sz="2400" u="sng" dirty="0" smtClean="0">
              <a:solidFill>
                <a:schemeClr val="accent1"/>
              </a:solidFill>
              <a:latin typeface="Neo Sans Intel" panose="020B0504020202020204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7531" y="3539148"/>
            <a:ext cx="5728800" cy="252621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490" y="3759287"/>
            <a:ext cx="7178882" cy="208593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15867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resentation template - Internal use only 13.2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 template - Internal use only.potx [Read-Only]" id="{26DA2DE1-10C7-4808-A88E-E091B81B7B11}" vid="{BC57A3E3-7EDA-43BF-A459-2A56FFC503C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AADD92E51AB7D40963C0D774BF9D9A6" ma:contentTypeVersion="0" ma:contentTypeDescription="Create a new document." ma:contentTypeScope="" ma:versionID="8f6b5add29a190f984a5dd32289ef788">
  <xsd:schema xmlns:xsd="http://www.w3.org/2001/XMLSchema" xmlns:p="http://schemas.microsoft.com/office/2006/metadata/properties" targetNamespace="http://schemas.microsoft.com/office/2006/metadata/properties" ma:root="true" ma:fieldsID="4aeb20c0e3442673af7ee10786458764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Props1.xml><?xml version="1.0" encoding="utf-8"?>
<ds:datastoreItem xmlns:ds="http://schemas.openxmlformats.org/officeDocument/2006/customXml" ds:itemID="{4A4EF521-E836-49B3-98F1-79A6E93F51EF}">
  <ds:schemaRefs>
    <ds:schemaRef ds:uri="http://purl.org/dc/terms/"/>
    <ds:schemaRef ds:uri="http://schemas.openxmlformats.org/package/2006/metadata/core-properties"/>
    <ds:schemaRef ds:uri="http://purl.org/dc/dcmitype/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788AE87A-3704-4589-A438-3224CE639CF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BB92D5B-E9BB-4013-87FA-FEF1B65EF30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15553</TotalTime>
  <Words>3680</Words>
  <Application>Microsoft Office PowerPoint</Application>
  <PresentationFormat>On-screen Show (4:3)</PresentationFormat>
  <Paragraphs>810</Paragraphs>
  <Slides>63</Slides>
  <Notes>46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63</vt:i4>
      </vt:variant>
    </vt:vector>
  </HeadingPairs>
  <TitlesOfParts>
    <vt:vector size="72" baseType="lpstr">
      <vt:lpstr>Arial</vt:lpstr>
      <vt:lpstr>Calibri</vt:lpstr>
      <vt:lpstr>Cambria Math</vt:lpstr>
      <vt:lpstr>Narkisim</vt:lpstr>
      <vt:lpstr>Neo Sans Intel</vt:lpstr>
      <vt:lpstr>Neo Sans Intel Light</vt:lpstr>
      <vt:lpstr>Symbol</vt:lpstr>
      <vt:lpstr>Wingdings</vt:lpstr>
      <vt:lpstr>Presentation template - Internal use only 13.2</vt:lpstr>
      <vt:lpstr>AA ML Course – Theoretical Session #1</vt:lpstr>
      <vt:lpstr>Agenda</vt:lpstr>
      <vt:lpstr>Introduction (1)</vt:lpstr>
      <vt:lpstr>Introduction (2) - CRISP-DM</vt:lpstr>
      <vt:lpstr>Introduction (3)</vt:lpstr>
      <vt:lpstr>Introduction (4)</vt:lpstr>
      <vt:lpstr>Agenda</vt:lpstr>
      <vt:lpstr>Data types (1)</vt:lpstr>
      <vt:lpstr>Data types (2)</vt:lpstr>
      <vt:lpstr>Agenda</vt:lpstr>
      <vt:lpstr>Distance Measures</vt:lpstr>
      <vt:lpstr>Agenda</vt:lpstr>
      <vt:lpstr>Correlation</vt:lpstr>
      <vt:lpstr>Pearson Correlation</vt:lpstr>
      <vt:lpstr>Spearman Correlation</vt:lpstr>
      <vt:lpstr>PowerPoint Presentation</vt:lpstr>
      <vt:lpstr>Mutual Information</vt:lpstr>
      <vt:lpstr>Shannon Entropy</vt:lpstr>
      <vt:lpstr>Correlation and MI</vt:lpstr>
      <vt:lpstr>Agenda</vt:lpstr>
      <vt:lpstr>PowerPoint Presentation</vt:lpstr>
      <vt:lpstr>Basic measures (1)</vt:lpstr>
      <vt:lpstr>Basic measures (2)</vt:lpstr>
      <vt:lpstr>Data distribution (1)</vt:lpstr>
      <vt:lpstr>Data distribution (2)</vt:lpstr>
      <vt:lpstr>Testing the data distribution</vt:lpstr>
      <vt:lpstr>Testing the data distribution</vt:lpstr>
      <vt:lpstr>Q-Q plot</vt:lpstr>
      <vt:lpstr>Kolmogorov–Smirnov test</vt:lpstr>
      <vt:lpstr>Agenda</vt:lpstr>
      <vt:lpstr>Missing values handling (1)</vt:lpstr>
      <vt:lpstr>Missing values handling (2)</vt:lpstr>
      <vt:lpstr>Missing values handling (3)</vt:lpstr>
      <vt:lpstr>Missing values handling (4)</vt:lpstr>
      <vt:lpstr>Missing values handling(5)</vt:lpstr>
      <vt:lpstr>Missing values handling (6)</vt:lpstr>
      <vt:lpstr>Missing values handling (7)</vt:lpstr>
      <vt:lpstr>Missing values handling (8)</vt:lpstr>
      <vt:lpstr>Missing values handling (9)</vt:lpstr>
      <vt:lpstr>Agenda</vt:lpstr>
      <vt:lpstr>Outliers (1)</vt:lpstr>
      <vt:lpstr>Outliers (2)</vt:lpstr>
      <vt:lpstr>Outliers - Univariate (3)</vt:lpstr>
      <vt:lpstr>Outliers - Univariate (4)</vt:lpstr>
      <vt:lpstr>Outliers - Multivariate (5)</vt:lpstr>
      <vt:lpstr>Outliers - Multivariate (6)</vt:lpstr>
      <vt:lpstr>Agenda</vt:lpstr>
      <vt:lpstr>Normalization (1)</vt:lpstr>
      <vt:lpstr>Normalization (2)</vt:lpstr>
      <vt:lpstr>Normalization (3)</vt:lpstr>
      <vt:lpstr>Normalization (4)</vt:lpstr>
      <vt:lpstr>Normalization (5)</vt:lpstr>
      <vt:lpstr>Transformations</vt:lpstr>
      <vt:lpstr>Agenda</vt:lpstr>
      <vt:lpstr>Discretization (1)</vt:lpstr>
      <vt:lpstr>Discretization (2)</vt:lpstr>
      <vt:lpstr>Discretization (3)</vt:lpstr>
      <vt:lpstr>Discretization (4)</vt:lpstr>
      <vt:lpstr>Agenda</vt:lpstr>
      <vt:lpstr>Unbalanced data (1)</vt:lpstr>
      <vt:lpstr>PowerPoint Presentation</vt:lpstr>
      <vt:lpstr>Summary</vt:lpstr>
      <vt:lpstr>Backup</vt:lpstr>
    </vt:vector>
  </TitlesOfParts>
  <Company>Intel Corporation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Mendels, Omri</dc:creator>
  <cp:keywords>CTPClassification=CTP_IC:VisualMarkings=</cp:keywords>
  <cp:lastModifiedBy>Israeli, Abraham</cp:lastModifiedBy>
  <cp:revision>325</cp:revision>
  <dcterms:created xsi:type="dcterms:W3CDTF">2013-02-13T08:13:46Z</dcterms:created>
  <dcterms:modified xsi:type="dcterms:W3CDTF">2016-12-06T06:12:51Z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61d9083d-07e3-4dfe-8e3c-ba8bd31f246f</vt:lpwstr>
  </property>
  <property fmtid="{D5CDD505-2E9C-101B-9397-08002B2CF9AE}" pid="3" name="CTP_BU">
    <vt:lpwstr>INFORMATION TECHNOLOGY GRP</vt:lpwstr>
  </property>
  <property fmtid="{D5CDD505-2E9C-101B-9397-08002B2CF9AE}" pid="4" name="CTP_TimeStamp">
    <vt:lpwstr>2016-12-06 06:12:46Z</vt:lpwstr>
  </property>
  <property fmtid="{D5CDD505-2E9C-101B-9397-08002B2CF9AE}" pid="5" name="CTPClassification">
    <vt:lpwstr>CTP_IC</vt:lpwstr>
  </property>
</Properties>
</file>

<file path=docProps/thumbnail.jpeg>
</file>